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309" r:id="rId5"/>
    <p:sldId id="306" r:id="rId6"/>
    <p:sldId id="286" r:id="rId7"/>
    <p:sldId id="291" r:id="rId8"/>
    <p:sldId id="294" r:id="rId9"/>
    <p:sldId id="295" r:id="rId10"/>
    <p:sldId id="296" r:id="rId11"/>
    <p:sldId id="297" r:id="rId12"/>
    <p:sldId id="308" r:id="rId13"/>
    <p:sldId id="288" r:id="rId14"/>
    <p:sldId id="279" r:id="rId15"/>
    <p:sldId id="298" r:id="rId16"/>
    <p:sldId id="299" r:id="rId17"/>
    <p:sldId id="300" r:id="rId18"/>
    <p:sldId id="301" r:id="rId19"/>
    <p:sldId id="307" r:id="rId20"/>
    <p:sldId id="302" r:id="rId21"/>
    <p:sldId id="303" r:id="rId22"/>
    <p:sldId id="305" r:id="rId23"/>
    <p:sldId id="275" r:id="rId24"/>
    <p:sldId id="277" r:id="rId25"/>
    <p:sldId id="283" r:id="rId26"/>
    <p:sldId id="278" r:id="rId27"/>
    <p:sldId id="285" r:id="rId28"/>
    <p:sldId id="284" r:id="rId29"/>
    <p:sldId id="292" r:id="rId30"/>
    <p:sldId id="28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7" autoAdjust="0"/>
    <p:restoredTop sz="84951" autoAdjust="0"/>
  </p:normalViewPr>
  <p:slideViewPr>
    <p:cSldViewPr snapToGrid="0">
      <p:cViewPr varScale="1">
        <p:scale>
          <a:sx n="138" d="100"/>
          <a:sy n="138" d="100"/>
        </p:scale>
        <p:origin x="69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69-2140-9475-DFD361CAF38B}"/>
              </c:ext>
            </c:extLst>
          </c:dPt>
          <c:dPt>
            <c:idx val="1"/>
            <c:bubble3D val="0"/>
            <c:spPr>
              <a:solidFill>
                <a:srgbClr val="6062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69-2140-9475-DFD361CAF3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69-2140-9475-DFD361CAF3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69-2140-9475-DFD361CAF38B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69-2140-9475-DFD361CAF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81E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6E-7E49-9E12-2265DA458FA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6E-7E49-9E12-2265DA458F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6E-7E49-9E12-2265DA458F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6E-7E49-9E12-2265DA458FA3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6E-7E49-9E12-2265DA458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C2-FD48-AA91-47710631829A}"/>
              </c:ext>
            </c:extLst>
          </c:dPt>
          <c:dPt>
            <c:idx val="1"/>
            <c:bubble3D val="0"/>
            <c:spPr>
              <a:solidFill>
                <a:sysClr val="windowText" lastClr="000000">
                  <a:lumMod val="50000"/>
                  <a:lumOff val="50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CC2-FD48-AA91-4771063182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C2-FD48-AA91-4771063182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CC2-FD48-AA91-47710631829A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C2-FD48-AA91-477106318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1318E-61E4-4D87-ADA2-0861EBD26D9E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7A906-DFA7-4D54-82DB-7ED58C475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99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481013" y="1279525"/>
            <a:ext cx="6140450" cy="3454400"/>
          </a:xfrm>
          <a:ln>
            <a:solidFill>
              <a:srgbClr val="000000"/>
            </a:solidFill>
            <a:miter lim="800000"/>
          </a:ln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科技</a:t>
            </a:r>
            <a:r>
              <a:rPr lang="zh-CN" altLang="en-US" dirty="0" smtClean="0"/>
              <a:t>联动</a:t>
            </a:r>
            <a:endParaRPr lang="en-US" altLang="zh-CN" dirty="0" smtClean="0"/>
          </a:p>
          <a:p>
            <a:r>
              <a:rPr lang="zh-CN" altLang="en-US" dirty="0" smtClean="0"/>
              <a:t>顺丰云阶段性产出及规划</a:t>
            </a:r>
            <a:endParaRPr lang="zh-CN" altLang="en-US" dirty="0"/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D70296-DAC5-43BC-9831-DE5944EE1C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3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2193C-ADF3-3345-B78E-B3DE39561C4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56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A906-DFA7-4D54-82DB-7ED58C47527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5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2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7428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9B23F-E2A1-EE46-BA7A-7B0E0F79F08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01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12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1013" y="1279525"/>
            <a:ext cx="6140450" cy="34544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D106536-DF30-49CA-B6FC-BEB628D488E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04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7A906-DFA7-4D54-82DB-7ED58C47527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8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2193C-ADF3-3345-B78E-B3DE39561C4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259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25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0597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2193C-ADF3-3345-B78E-B3DE39561C4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26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6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0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514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9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 descr="WechatIMG108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713" y="239713"/>
            <a:ext cx="2112962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CD02B-F4A2-4B34-ABDC-B291EC6A551F}" type="datetime1">
              <a:rPr lang="zh-CN" altLang="en-US"/>
              <a:t>2021/10/20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B20B3-AE02-44B8-A35E-6FF81DEA28B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524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B685DBC-0E4D-40D2-A111-876B1CFF6957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2021/10/20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1176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90966-6C35-46FE-824A-7334406079F3}" type="datetime1">
              <a:rPr lang="zh-CN" altLang="en-US"/>
              <a:t>2021/10/20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110DC-FA73-4080-90E5-FFBC8C19F41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094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90500" y="174625"/>
            <a:ext cx="146050" cy="658813"/>
          </a:xfrm>
          <a:prstGeom prst="rect">
            <a:avLst/>
          </a:prstGeom>
          <a:solidFill>
            <a:srgbClr val="DA0C27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>
              <a:solidFill>
                <a:srgbClr val="000000"/>
              </a:solidFill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498566" y="160927"/>
            <a:ext cx="10515600" cy="6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3336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28"/>
          <p:cNvSpPr/>
          <p:nvPr/>
        </p:nvSpPr>
        <p:spPr>
          <a:xfrm rot="16200000">
            <a:off x="5967095" y="653415"/>
            <a:ext cx="255271" cy="12192001"/>
          </a:xfrm>
          <a:prstGeom prst="roundRect">
            <a:avLst>
              <a:gd name="adj" fmla="val 0"/>
            </a:avLst>
          </a:prstGeom>
          <a:solidFill>
            <a:srgbClr val="40839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pPr>
            <a:endParaRPr sz="900"/>
          </a:p>
        </p:txBody>
      </p:sp>
      <p:pic>
        <p:nvPicPr>
          <p:cNvPr id="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7449" y="6699764"/>
            <a:ext cx="952501" cy="9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4940" y="6677975"/>
            <a:ext cx="126035" cy="14288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6613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2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25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22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1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7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6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C3DFA-625B-425D-A47C-1D69C71456B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6352-E0C7-44BA-A98A-9976511CD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7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pdT6i-MM6NSAPpF8J3LU2A" TargetMode="External"/><Relationship Id="rId2" Type="http://schemas.openxmlformats.org/officeDocument/2006/relationships/hyperlink" Target="https://asktug.com/t/topic/93535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4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1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955639" y="3622551"/>
            <a:ext cx="7236361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2021.09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1400" y="2701290"/>
            <a:ext cx="8289925" cy="103314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StarRocks</a:t>
            </a:r>
            <a:r>
              <a:rPr lang="zh-CN" alt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（原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DorisDB</a:t>
            </a:r>
            <a:r>
              <a:rPr lang="zh-CN" alt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）介绍</a:t>
            </a:r>
            <a:endParaRPr lang="en-US" altLang="zh-CN" sz="4000" b="1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9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标准测试集 </a:t>
            </a:r>
            <a:r>
              <a:rPr lang="en-US" altLang="zh-CN" dirty="0" smtClean="0"/>
              <a:t>– SSB – </a:t>
            </a:r>
            <a:r>
              <a:rPr lang="zh-CN" altLang="en-US" dirty="0" smtClean="0"/>
              <a:t>多表测试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1379195"/>
            <a:ext cx="11724083" cy="43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5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标准测试集 </a:t>
            </a:r>
            <a:r>
              <a:rPr lang="en-US" altLang="zh-CN" dirty="0" smtClean="0"/>
              <a:t>– TPCH – </a:t>
            </a:r>
            <a:r>
              <a:rPr lang="en-US" altLang="zh-CN" dirty="0" err="1" smtClean="0"/>
              <a:t>DorisDB</a:t>
            </a:r>
            <a:r>
              <a:rPr lang="en-US" altLang="zh-CN" dirty="0" smtClean="0"/>
              <a:t> vs Presto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6" y="957029"/>
            <a:ext cx="11161743" cy="59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5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报告来源：TiDB社区报告…"/>
          <p:cNvSpPr txBox="1"/>
          <p:nvPr/>
        </p:nvSpPr>
        <p:spPr>
          <a:xfrm>
            <a:off x="7574747" y="3700464"/>
            <a:ext cx="3611566" cy="946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sz="900"/>
              <a:t>报告来源：</a:t>
            </a:r>
            <a:r>
              <a:rPr sz="900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hlinkClick r:id="rId2"/>
              </a:rPr>
              <a:t>TiDB社区报告 </a:t>
            </a:r>
          </a:p>
          <a:p>
            <a:r>
              <a:rPr sz="900"/>
              <a:t>注释：</a:t>
            </a:r>
            <a:r>
              <a:rPr sz="1150"/>
              <a:t>这个报告是用的最新版的TiDB</a:t>
            </a:r>
          </a:p>
          <a:p>
            <a:pPr>
              <a:defRPr sz="2300"/>
            </a:pPr>
            <a:r>
              <a:rPr sz="1150"/>
              <a:t>和比较老的DorisDB-1.15.1对比的，已经跨了几个版本了</a:t>
            </a:r>
          </a:p>
          <a:p>
            <a:pPr>
              <a:defRPr sz="2300"/>
            </a:pPr>
            <a:r>
              <a:rPr sz="1150"/>
              <a:t>目前最新版本DorisDB-1.18.0，会有更优的性能</a:t>
            </a:r>
          </a:p>
          <a:p>
            <a:endParaRPr sz="900"/>
          </a:p>
          <a:p>
            <a:r>
              <a:rPr sz="900"/>
              <a:t>另一份报告： </a:t>
            </a:r>
            <a:r>
              <a:rPr sz="900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hlinkClick r:id="rId3"/>
              </a:rPr>
              <a:t>58同城</a:t>
            </a:r>
            <a:r>
              <a:rPr sz="900"/>
              <a:t> SSB报告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712" y="996153"/>
            <a:ext cx="6743347" cy="53236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TPCH </a:t>
            </a:r>
            <a:r>
              <a:rPr lang="zh-CN" altLang="en-US" dirty="0"/>
              <a:t>标准测试集</a:t>
            </a:r>
            <a:r>
              <a:rPr lang="en-US" altLang="zh-CN" dirty="0"/>
              <a:t>- </a:t>
            </a:r>
            <a:r>
              <a:rPr lang="en-US" altLang="zh-CN" dirty="0" err="1"/>
              <a:t>TiDB</a:t>
            </a:r>
            <a:r>
              <a:rPr lang="zh-CN" altLang="en-US" dirty="0"/>
              <a:t>对比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68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87" y="2208825"/>
            <a:ext cx="1052430" cy="29409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88849" y="2462384"/>
            <a:ext cx="1240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Routine Load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99284" y="3708179"/>
            <a:ext cx="1425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Stream Load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2105" t="6742" r="4416" b="7300"/>
          <a:stretch/>
        </p:blipFill>
        <p:spPr>
          <a:xfrm>
            <a:off x="5556417" y="5189717"/>
            <a:ext cx="2378878" cy="555697"/>
          </a:xfrm>
          <a:prstGeom prst="rect">
            <a:avLst/>
          </a:prstGeom>
        </p:spPr>
      </p:pic>
      <p:sp>
        <p:nvSpPr>
          <p:cNvPr id="20" name="上下箭头 19"/>
          <p:cNvSpPr/>
          <p:nvPr/>
        </p:nvSpPr>
        <p:spPr>
          <a:xfrm>
            <a:off x="6588323" y="1815547"/>
            <a:ext cx="208151" cy="613593"/>
          </a:xfrm>
          <a:prstGeom prst="upDown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6579058" y="4481945"/>
            <a:ext cx="217596" cy="551137"/>
          </a:xfrm>
          <a:prstGeom prst="up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040740" y="3197493"/>
            <a:ext cx="1527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丰景</a:t>
            </a:r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台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90172" y="2503562"/>
            <a:ext cx="428387" cy="38193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54063" y="2873566"/>
            <a:ext cx="1113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实时计算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9210943" y="2988903"/>
            <a:ext cx="314620" cy="2636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157380" y="3343504"/>
            <a:ext cx="357029" cy="357029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613021" y="3325272"/>
            <a:ext cx="8827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ETL</a:t>
            </a:r>
          </a:p>
          <a:p>
            <a:r>
              <a:rPr lang="en-US" altLang="zh-CN" sz="11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Binlog</a:t>
            </a:r>
            <a:endParaRPr lang="en-US" altLang="zh-CN" sz="11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数据直通车</a:t>
            </a:r>
            <a:endParaRPr lang="en-US" altLang="zh-CN" sz="11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84562" y="3079025"/>
            <a:ext cx="17096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Broker Load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4599283" y="3311913"/>
            <a:ext cx="1227599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sp>
        <p:nvSpPr>
          <p:cNvPr id="56" name="文本框 55"/>
          <p:cNvSpPr txBox="1"/>
          <p:nvPr/>
        </p:nvSpPr>
        <p:spPr>
          <a:xfrm>
            <a:off x="8883031" y="3930625"/>
            <a:ext cx="1527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数据服务平台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9195437" y="3654982"/>
            <a:ext cx="334835" cy="3348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9195437" y="2304553"/>
            <a:ext cx="327647" cy="27874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8935708" y="2545784"/>
            <a:ext cx="1527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大数据组件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62127" y="3669147"/>
            <a:ext cx="885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数据采集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右箭头 68"/>
          <p:cNvSpPr/>
          <p:nvPr/>
        </p:nvSpPr>
        <p:spPr>
          <a:xfrm>
            <a:off x="4599281" y="3952891"/>
            <a:ext cx="1227599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sp>
        <p:nvSpPr>
          <p:cNvPr id="70" name="右箭头 69"/>
          <p:cNvSpPr/>
          <p:nvPr/>
        </p:nvSpPr>
        <p:spPr>
          <a:xfrm>
            <a:off x="4599282" y="2709600"/>
            <a:ext cx="1227599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sp>
        <p:nvSpPr>
          <p:cNvPr id="2" name="矩形 1"/>
          <p:cNvSpPr/>
          <p:nvPr/>
        </p:nvSpPr>
        <p:spPr>
          <a:xfrm>
            <a:off x="8864415" y="2082034"/>
            <a:ext cx="1035069" cy="2814605"/>
          </a:xfrm>
          <a:prstGeom prst="rect">
            <a:avLst/>
          </a:prstGeom>
          <a:noFill/>
          <a:ln w="19050">
            <a:solidFill>
              <a:schemeClr val="bg1">
                <a:lumMod val="95000"/>
                <a:alpha val="94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23575" y="4320241"/>
            <a:ext cx="299509" cy="265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65604" y="4561033"/>
            <a:ext cx="67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7546950" y="3070971"/>
            <a:ext cx="806608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sp>
        <p:nvSpPr>
          <p:cNvPr id="50" name="右箭头 49"/>
          <p:cNvSpPr/>
          <p:nvPr/>
        </p:nvSpPr>
        <p:spPr>
          <a:xfrm>
            <a:off x="7546950" y="3612530"/>
            <a:ext cx="806608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sp>
        <p:nvSpPr>
          <p:cNvPr id="10" name="文本框 9"/>
          <p:cNvSpPr txBox="1"/>
          <p:nvPr/>
        </p:nvSpPr>
        <p:spPr>
          <a:xfrm>
            <a:off x="7655099" y="2874585"/>
            <a:ext cx="67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37561" y="3414646"/>
            <a:ext cx="543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017" y="2439952"/>
            <a:ext cx="586791" cy="3353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149" y="2823907"/>
            <a:ext cx="586791" cy="30482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50634" y="2310218"/>
            <a:ext cx="1672751" cy="2814605"/>
          </a:xfrm>
          <a:prstGeom prst="rect">
            <a:avLst/>
          </a:prstGeom>
          <a:noFill/>
          <a:ln w="19050">
            <a:solidFill>
              <a:srgbClr val="F2F4F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2715379" y="3332815"/>
            <a:ext cx="806608" cy="23453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trike="sngStrike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829567" y="1019143"/>
            <a:ext cx="428387" cy="38193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664581" y="1380431"/>
            <a:ext cx="1113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实时计算</a:t>
            </a:r>
            <a:endParaRPr lang="zh-CN" altLang="en-US" sz="1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2667" y="1091536"/>
            <a:ext cx="1592718" cy="335309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5596618" y="956044"/>
            <a:ext cx="2318768" cy="731938"/>
          </a:xfrm>
          <a:prstGeom prst="rect">
            <a:avLst/>
          </a:prstGeom>
          <a:noFill/>
          <a:ln w="19050">
            <a:solidFill>
              <a:schemeClr val="bg1">
                <a:lumMod val="95000"/>
                <a:alpha val="94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27213" y="3067292"/>
            <a:ext cx="726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5856" y="1899477"/>
            <a:ext cx="60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34756" y="4678909"/>
            <a:ext cx="572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StarRocks</a:t>
            </a:r>
            <a:r>
              <a:rPr lang="zh-CN" altLang="en-US" dirty="0" smtClean="0"/>
              <a:t>在顺丰场景下的应用</a:t>
            </a:r>
            <a:endParaRPr lang="zh-CN" altLang="en-US" dirty="0"/>
          </a:p>
        </p:txBody>
      </p:sp>
      <p:sp>
        <p:nvSpPr>
          <p:cNvPr id="43" name="圆柱体 7"/>
          <p:cNvSpPr/>
          <p:nvPr/>
        </p:nvSpPr>
        <p:spPr bwMode="auto">
          <a:xfrm>
            <a:off x="6215334" y="2646773"/>
            <a:ext cx="1018309" cy="1714959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solidFill>
                  <a:schemeClr val="bg1"/>
                </a:solidFill>
                <a:latin typeface="+mj-ea"/>
                <a:ea typeface="+mj-ea"/>
              </a:rPr>
              <a:t>StarRocks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</a:br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kumimoji="1" lang="en-US" altLang="zh-CN" sz="1400" dirty="0" err="1" smtClean="0">
                <a:solidFill>
                  <a:schemeClr val="bg1"/>
                </a:solidFill>
                <a:latin typeface="+mj-ea"/>
                <a:ea typeface="+mj-ea"/>
              </a:rPr>
              <a:t>DorisDB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1"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4857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椭圆 3"/>
          <p:cNvGrpSpPr/>
          <p:nvPr/>
        </p:nvGrpSpPr>
        <p:grpSpPr>
          <a:xfrm>
            <a:off x="3780730" y="2655348"/>
            <a:ext cx="576066" cy="576066"/>
            <a:chOff x="-1" y="-1"/>
            <a:chExt cx="1152130" cy="1152130"/>
          </a:xfrm>
        </p:grpSpPr>
        <p:sp>
          <p:nvSpPr>
            <p:cNvPr id="108" name="圆形"/>
            <p:cNvSpPr/>
            <p:nvPr/>
          </p:nvSpPr>
          <p:spPr>
            <a:xfrm>
              <a:off x="-1" y="-1"/>
              <a:ext cx="1152130" cy="1152130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800"/>
            </a:p>
          </p:txBody>
        </p:sp>
        <p:sp>
          <p:nvSpPr>
            <p:cNvPr id="109" name="1"/>
            <p:cNvSpPr txBox="1"/>
            <p:nvPr/>
          </p:nvSpPr>
          <p:spPr>
            <a:xfrm>
              <a:off x="168725" y="55364"/>
              <a:ext cx="814678" cy="10413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rPr lang="en-US" altLang="zh-CN" sz="2800" dirty="0"/>
                <a:t>2</a:t>
              </a:r>
              <a:endParaRPr lang="en-US" sz="2800" dirty="0"/>
            </a:p>
          </p:txBody>
        </p:sp>
      </p:grpSp>
      <p:sp>
        <p:nvSpPr>
          <p:cNvPr id="111" name="直线连接符 5"/>
          <p:cNvSpPr/>
          <p:nvPr/>
        </p:nvSpPr>
        <p:spPr>
          <a:xfrm>
            <a:off x="3647728" y="3284984"/>
            <a:ext cx="4392489" cy="1"/>
          </a:xfrm>
          <a:prstGeom prst="line">
            <a:avLst/>
          </a:prstGeom>
          <a:ln w="12700">
            <a:solidFill>
              <a:srgbClr val="C00000"/>
            </a:solidFill>
            <a:miter/>
          </a:ln>
        </p:spPr>
        <p:txBody>
          <a:bodyPr tIns="45719" bIns="45719"/>
          <a:lstStyle/>
          <a:p>
            <a:endParaRPr sz="900"/>
          </a:p>
        </p:txBody>
      </p:sp>
      <p:sp>
        <p:nvSpPr>
          <p:cNvPr id="107" name="文本框 2"/>
          <p:cNvSpPr txBox="1"/>
          <p:nvPr/>
        </p:nvSpPr>
        <p:spPr>
          <a:xfrm>
            <a:off x="3219867" y="2601778"/>
            <a:ext cx="5997960" cy="581054"/>
          </a:xfrm>
          <a:prstGeom prst="rect">
            <a:avLst/>
          </a:prstGeom>
          <a:ln w="25400">
            <a:miter lim="400000"/>
          </a:ln>
        </p:spPr>
        <p:txBody>
          <a:bodyPr tIns="45719" bIns="45719">
            <a:spAutoFit/>
          </a:bodyPr>
          <a:lstStyle>
            <a:lvl1pPr algn="ctr">
              <a:lnSpc>
                <a:spcPct val="150000"/>
              </a:lnSpc>
              <a:defRPr sz="48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kumimoji="1"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的能力介绍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9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6" y="833438"/>
            <a:ext cx="10515600" cy="56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43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架构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7" y="997643"/>
            <a:ext cx="11245372" cy="54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8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向量化引擎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31128"/>
            <a:ext cx="11395662" cy="49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09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列式存储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" y="1114662"/>
            <a:ext cx="11748591" cy="52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2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规则的优化（</a:t>
            </a:r>
            <a:r>
              <a:rPr lang="en-US" altLang="zh-CN" dirty="0" smtClean="0"/>
              <a:t>RBO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8" y="1156566"/>
            <a:ext cx="5877830" cy="10275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2217" y="22652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常量折叠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" y="5118966"/>
            <a:ext cx="3907048" cy="11410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84433" y="6280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</a:t>
            </a:r>
            <a:r>
              <a:rPr lang="zh-CN" altLang="en-US" dirty="0" smtClean="0"/>
              <a:t>查询改写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8" y="2846820"/>
            <a:ext cx="3990657" cy="14804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6379" y="43926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提取公共表达式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261" y="1156566"/>
            <a:ext cx="5212110" cy="22920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545" y="3935189"/>
            <a:ext cx="6375826" cy="22495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06460" y="63020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谓词下推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545042" y="34666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智能预过滤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498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052EEF6E-14E6-514E-A8A6-05150088C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104" y="5115209"/>
            <a:ext cx="45397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04</a:t>
            </a:r>
          </a:p>
        </p:txBody>
      </p:sp>
      <p:sp>
        <p:nvSpPr>
          <p:cNvPr id="9218" name="文本框 7"/>
          <p:cNvSpPr txBox="1">
            <a:spLocks noChangeArrowheads="1"/>
          </p:cNvSpPr>
          <p:nvPr/>
        </p:nvSpPr>
        <p:spPr bwMode="auto">
          <a:xfrm>
            <a:off x="3597275" y="3067050"/>
            <a:ext cx="892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目 录</a:t>
            </a:r>
          </a:p>
        </p:txBody>
      </p:sp>
      <p:sp>
        <p:nvSpPr>
          <p:cNvPr id="9220" name="文本框 8"/>
          <p:cNvSpPr txBox="1">
            <a:spLocks noChangeArrowheads="1"/>
          </p:cNvSpPr>
          <p:nvPr/>
        </p:nvSpPr>
        <p:spPr bwMode="auto">
          <a:xfrm>
            <a:off x="3632200" y="3451225"/>
            <a:ext cx="9572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CATALOG</a:t>
            </a:r>
          </a:p>
        </p:txBody>
      </p:sp>
      <p:sp>
        <p:nvSpPr>
          <p:cNvPr id="5" name=" 184"/>
          <p:cNvSpPr/>
          <p:nvPr/>
        </p:nvSpPr>
        <p:spPr>
          <a:xfrm>
            <a:off x="4952429" y="2262662"/>
            <a:ext cx="574675" cy="5762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contourClr>
                <a:srgbClr val="FFFFFF"/>
              </a:contourClr>
            </a:sp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85800" indent="-21463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222" name="文本框 9"/>
          <p:cNvSpPr txBox="1">
            <a:spLocks noChangeArrowheads="1"/>
          </p:cNvSpPr>
          <p:nvPr/>
        </p:nvSpPr>
        <p:spPr bwMode="auto">
          <a:xfrm>
            <a:off x="5019104" y="2353943"/>
            <a:ext cx="45397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01</a:t>
            </a:r>
          </a:p>
        </p:txBody>
      </p:sp>
      <p:sp>
        <p:nvSpPr>
          <p:cNvPr id="7" name=" 184"/>
          <p:cNvSpPr/>
          <p:nvPr/>
        </p:nvSpPr>
        <p:spPr>
          <a:xfrm>
            <a:off x="4952429" y="3191191"/>
            <a:ext cx="574675" cy="575945"/>
          </a:xfrm>
          <a:prstGeom prst="ellipse">
            <a:avLst/>
          </a:prstGeom>
          <a:solidFill>
            <a:srgbClr val="9508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contourClr>
                <a:srgbClr val="FFFFFF"/>
              </a:contourClr>
            </a:sp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85800" indent="-21463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224" name="文本框 11"/>
          <p:cNvSpPr txBox="1">
            <a:spLocks noChangeArrowheads="1"/>
          </p:cNvSpPr>
          <p:nvPr/>
        </p:nvSpPr>
        <p:spPr bwMode="auto">
          <a:xfrm>
            <a:off x="5019104" y="3282314"/>
            <a:ext cx="45397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02</a:t>
            </a:r>
          </a:p>
        </p:txBody>
      </p:sp>
      <p:sp>
        <p:nvSpPr>
          <p:cNvPr id="9" name=" 184"/>
          <p:cNvSpPr/>
          <p:nvPr/>
        </p:nvSpPr>
        <p:spPr>
          <a:xfrm>
            <a:off x="4952429" y="4110671"/>
            <a:ext cx="574675" cy="5759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3d>
              <a:contourClr>
                <a:srgbClr val="FFFFFF"/>
              </a:contourClr>
            </a:sp3d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685800" indent="-21463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1714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1714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226" name="文本框 13"/>
          <p:cNvSpPr txBox="1">
            <a:spLocks noChangeArrowheads="1"/>
          </p:cNvSpPr>
          <p:nvPr/>
        </p:nvSpPr>
        <p:spPr bwMode="auto">
          <a:xfrm>
            <a:off x="5019104" y="4201794"/>
            <a:ext cx="45397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03</a:t>
            </a:r>
          </a:p>
        </p:txBody>
      </p:sp>
      <p:sp>
        <p:nvSpPr>
          <p:cNvPr id="7180" name="文本框 16"/>
          <p:cNvSpPr txBox="1"/>
          <p:nvPr/>
        </p:nvSpPr>
        <p:spPr>
          <a:xfrm>
            <a:off x="5715845" y="2353943"/>
            <a:ext cx="1943930" cy="3416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indent="0">
              <a:buNone/>
            </a:pPr>
            <a:r>
              <a:rPr kumimoji="1"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的引入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2" name="文本框 18"/>
          <p:cNvSpPr txBox="1"/>
          <p:nvPr/>
        </p:nvSpPr>
        <p:spPr>
          <a:xfrm>
            <a:off x="5715845" y="3308347"/>
            <a:ext cx="2174763" cy="3416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indent="0">
              <a:buNone/>
            </a:pPr>
            <a:r>
              <a:rPr kumimoji="1"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能力介绍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A04363C6-40FC-D749-AEE5-63EE6725E45C}"/>
              </a:ext>
            </a:extLst>
          </p:cNvPr>
          <p:cNvSpPr txBox="1"/>
          <p:nvPr/>
        </p:nvSpPr>
        <p:spPr>
          <a:xfrm>
            <a:off x="5715845" y="4211778"/>
            <a:ext cx="3537507" cy="3416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</a:lstStyle>
          <a:p>
            <a:pPr marL="0" indent="0">
              <a:buNone/>
            </a:pPr>
            <a:r>
              <a:rPr kumimoji="1"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顺丰典型场景应用案例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3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CBO</a:t>
            </a:r>
            <a:r>
              <a:rPr lang="zh-CN" altLang="en-US" dirty="0" smtClean="0"/>
              <a:t>查询优化器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9" y="1511301"/>
            <a:ext cx="11894648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68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极简运维、弹性伸缩、高可靠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1" y="1143000"/>
            <a:ext cx="1167645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运维管理平台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" y="1064344"/>
            <a:ext cx="11531713" cy="51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8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椭圆 3"/>
          <p:cNvGrpSpPr/>
          <p:nvPr/>
        </p:nvGrpSpPr>
        <p:grpSpPr>
          <a:xfrm>
            <a:off x="3780730" y="2655348"/>
            <a:ext cx="576066" cy="576066"/>
            <a:chOff x="-1" y="-1"/>
            <a:chExt cx="1152130" cy="1152130"/>
          </a:xfrm>
        </p:grpSpPr>
        <p:sp>
          <p:nvSpPr>
            <p:cNvPr id="108" name="圆形"/>
            <p:cNvSpPr/>
            <p:nvPr/>
          </p:nvSpPr>
          <p:spPr>
            <a:xfrm>
              <a:off x="-1" y="-1"/>
              <a:ext cx="1152130" cy="1152130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800"/>
            </a:p>
          </p:txBody>
        </p:sp>
        <p:sp>
          <p:nvSpPr>
            <p:cNvPr id="109" name="1"/>
            <p:cNvSpPr txBox="1"/>
            <p:nvPr/>
          </p:nvSpPr>
          <p:spPr>
            <a:xfrm>
              <a:off x="168725" y="55364"/>
              <a:ext cx="814678" cy="10413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rPr lang="en-US" altLang="zh-CN" sz="2800" dirty="0" smtClean="0"/>
                <a:t>3</a:t>
              </a:r>
              <a:endParaRPr lang="en-US" sz="2800" dirty="0"/>
            </a:p>
          </p:txBody>
        </p:sp>
      </p:grpSp>
      <p:sp>
        <p:nvSpPr>
          <p:cNvPr id="111" name="直线连接符 5"/>
          <p:cNvSpPr/>
          <p:nvPr/>
        </p:nvSpPr>
        <p:spPr>
          <a:xfrm>
            <a:off x="3647728" y="3284985"/>
            <a:ext cx="5318142" cy="0"/>
          </a:xfrm>
          <a:prstGeom prst="line">
            <a:avLst/>
          </a:prstGeom>
          <a:ln w="12700">
            <a:solidFill>
              <a:srgbClr val="C00000"/>
            </a:solidFill>
            <a:miter/>
          </a:ln>
        </p:spPr>
        <p:txBody>
          <a:bodyPr tIns="45719" bIns="45719"/>
          <a:lstStyle/>
          <a:p>
            <a:endParaRPr sz="900"/>
          </a:p>
        </p:txBody>
      </p:sp>
      <p:sp>
        <p:nvSpPr>
          <p:cNvPr id="107" name="文本框 2"/>
          <p:cNvSpPr txBox="1"/>
          <p:nvPr/>
        </p:nvSpPr>
        <p:spPr>
          <a:xfrm>
            <a:off x="3647728" y="2601778"/>
            <a:ext cx="5997960" cy="581054"/>
          </a:xfrm>
          <a:prstGeom prst="rect">
            <a:avLst/>
          </a:prstGeom>
          <a:ln w="25400">
            <a:miter lim="400000"/>
          </a:ln>
        </p:spPr>
        <p:txBody>
          <a:bodyPr tIns="45719" bIns="45719">
            <a:spAutoFit/>
          </a:bodyPr>
          <a:lstStyle>
            <a:lvl1pPr algn="ctr">
              <a:lnSpc>
                <a:spcPct val="150000"/>
              </a:lnSpc>
              <a:defRPr sz="48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kumimoji="1"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顺丰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场景案例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2943" y="301526"/>
            <a:ext cx="544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顺丰典型场景：专项客服系统（</a:t>
            </a:r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PCSS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12629" y="1191233"/>
            <a:ext cx="3565980" cy="2517446"/>
          </a:xfrm>
          <a:prstGeom prst="roundRect">
            <a:avLst>
              <a:gd name="adj" fmla="val 595"/>
            </a:avLst>
          </a:prstGeom>
          <a:solidFill>
            <a:srgbClr val="7F7F7F">
              <a:alpha val="2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7318" y="1320411"/>
            <a:ext cx="1364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业务基本情况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0" y="1216692"/>
            <a:ext cx="529861" cy="5298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4281" y="1739041"/>
            <a:ext cx="3422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、公司内运单级别的最大体量的业务之一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各种基础的业务数据汇聚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、以前使用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oracle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单机模式运行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、更新量很大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、对时效要求越来越高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64744" y="1191233"/>
            <a:ext cx="3886200" cy="4851115"/>
          </a:xfrm>
          <a:prstGeom prst="rect">
            <a:avLst/>
          </a:prstGeom>
          <a:solidFill>
            <a:srgbClr val="C93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50944" y="1191233"/>
            <a:ext cx="3886200" cy="4851116"/>
          </a:xfrm>
          <a:prstGeom prst="rect">
            <a:avLst/>
          </a:prstGeom>
          <a:solidFill>
            <a:srgbClr val="60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725653" y="1258856"/>
            <a:ext cx="33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现有业务的痛点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73614" y="1258856"/>
            <a:ext cx="324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诉求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51573" y="1729515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</a:t>
            </a:r>
            <a:endParaRPr kumimoji="1" lang="zh-CN" altLang="en-US" sz="1400" dirty="0"/>
          </a:p>
        </p:txBody>
      </p:sp>
      <p:sp>
        <p:nvSpPr>
          <p:cNvPr id="55" name="文本框 54"/>
          <p:cNvSpPr txBox="1"/>
          <p:nvPr/>
        </p:nvSpPr>
        <p:spPr>
          <a:xfrm>
            <a:off x="8133162" y="1992628"/>
            <a:ext cx="37070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量：运单级别，日均数千万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大的写入量：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15W+ TPS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（单表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8W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）写入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系统要有高的弹性能力，支撑双</a:t>
            </a:r>
            <a:r>
              <a:rPr kumimoji="1"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高峰业务增长需求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0" name="组 59"/>
          <p:cNvGrpSpPr/>
          <p:nvPr/>
        </p:nvGrpSpPr>
        <p:grpSpPr>
          <a:xfrm>
            <a:off x="4352379" y="1306582"/>
            <a:ext cx="288000" cy="288000"/>
            <a:chOff x="5603622" y="2995852"/>
            <a:chExt cx="288000" cy="28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586" y="3024004"/>
              <a:ext cx="246071" cy="246071"/>
            </a:xfrm>
            <a:prstGeom prst="rect">
              <a:avLst/>
            </a:prstGeom>
          </p:spPr>
        </p:pic>
        <p:sp>
          <p:nvSpPr>
            <p:cNvPr id="58" name="椭圆 57"/>
            <p:cNvSpPr/>
            <p:nvPr/>
          </p:nvSpPr>
          <p:spPr>
            <a:xfrm>
              <a:off x="5603622" y="2995852"/>
              <a:ext cx="288000" cy="288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8184985" y="1305476"/>
            <a:ext cx="315356" cy="309796"/>
            <a:chOff x="9544627" y="2975396"/>
            <a:chExt cx="315356" cy="309796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187" y="2975396"/>
              <a:ext cx="309796" cy="309796"/>
            </a:xfrm>
            <a:prstGeom prst="rect">
              <a:avLst/>
            </a:prstGeom>
          </p:spPr>
        </p:pic>
        <p:sp>
          <p:nvSpPr>
            <p:cNvPr id="59" name="椭圆 58"/>
            <p:cNvSpPr/>
            <p:nvPr/>
          </p:nvSpPr>
          <p:spPr>
            <a:xfrm>
              <a:off x="9544627" y="2975396"/>
              <a:ext cx="288000" cy="288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8151573" y="3093125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41657" y="3381888"/>
            <a:ext cx="3722508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负载均衡方案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机房的容灾备份方案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286313" y="1746553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性能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31440" y="2071737"/>
            <a:ext cx="359793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</a:t>
            </a:r>
            <a:r>
              <a:rPr kumimoji="1"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oracle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数据库性能存在瓶颈，无法支撑运单量的快速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增长</a:t>
            </a:r>
            <a:endParaRPr kumimoji="1"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同步了一份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，利用</a:t>
            </a:r>
            <a:r>
              <a:rPr kumimoji="1"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hive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做数据去重 ，结果用作报表导出，随着业务量增长，去重时间越来越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</a:t>
            </a:r>
            <a:endParaRPr kumimoji="1"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277586" y="3400902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时效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311696" y="3762443"/>
            <a:ext cx="3440803" cy="54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大数据平台上</a:t>
            </a:r>
            <a:r>
              <a:rPr kumimoji="1"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hive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去重，有一定时延，业务无法拿到最新的实时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9" name="图表 68"/>
          <p:cNvGraphicFramePr/>
          <p:nvPr>
            <p:extLst>
              <p:ext uri="{D42A27DB-BD31-4B8C-83A1-F6EECF244321}">
                <p14:modId xmlns:p14="http://schemas.microsoft.com/office/powerpoint/2010/main" val="400097551"/>
              </p:ext>
            </p:extLst>
          </p:nvPr>
        </p:nvGraphicFramePr>
        <p:xfrm>
          <a:off x="2241600" y="4229366"/>
          <a:ext cx="2249482" cy="154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0" name="图表 69"/>
          <p:cNvGraphicFramePr/>
          <p:nvPr/>
        </p:nvGraphicFramePr>
        <p:xfrm>
          <a:off x="1150291" y="4222883"/>
          <a:ext cx="2249482" cy="154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1" name="图表 70"/>
          <p:cNvGraphicFramePr/>
          <p:nvPr>
            <p:extLst>
              <p:ext uri="{D42A27DB-BD31-4B8C-83A1-F6EECF244321}">
                <p14:modId xmlns:p14="http://schemas.microsoft.com/office/powerpoint/2010/main" val="2776971383"/>
              </p:ext>
            </p:extLst>
          </p:nvPr>
        </p:nvGraphicFramePr>
        <p:xfrm>
          <a:off x="61237" y="4241988"/>
          <a:ext cx="2249482" cy="154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2" name="椭圆 71"/>
          <p:cNvSpPr/>
          <p:nvPr/>
        </p:nvSpPr>
        <p:spPr>
          <a:xfrm>
            <a:off x="838988" y="4666321"/>
            <a:ext cx="676334" cy="6971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941834" y="4647216"/>
            <a:ext cx="676334" cy="697155"/>
          </a:xfrm>
          <a:prstGeom prst="ellipse">
            <a:avLst/>
          </a:prstGeom>
          <a:solidFill>
            <a:srgbClr val="E81E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032153" y="4653699"/>
            <a:ext cx="676334" cy="697155"/>
          </a:xfrm>
          <a:prstGeom prst="ellipse">
            <a:avLst/>
          </a:prstGeom>
          <a:solidFill>
            <a:srgbClr val="6062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文本框 40"/>
          <p:cNvSpPr txBox="1"/>
          <p:nvPr/>
        </p:nvSpPr>
        <p:spPr>
          <a:xfrm>
            <a:off x="789579" y="5402616"/>
            <a:ext cx="7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弹性伸缩</a:t>
            </a:r>
          </a:p>
        </p:txBody>
      </p:sp>
      <p:sp>
        <p:nvSpPr>
          <p:cNvPr id="91" name="文本框 42"/>
          <p:cNvSpPr txBox="1"/>
          <p:nvPr/>
        </p:nvSpPr>
        <p:spPr>
          <a:xfrm>
            <a:off x="1943319" y="3927903"/>
            <a:ext cx="7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降本增效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48"/>
          <p:cNvSpPr txBox="1"/>
          <p:nvPr/>
        </p:nvSpPr>
        <p:spPr>
          <a:xfrm>
            <a:off x="3014453" y="5396017"/>
            <a:ext cx="7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底盘升级</a:t>
            </a: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0" y="4766653"/>
            <a:ext cx="444926" cy="4449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1" y="4772512"/>
            <a:ext cx="458172" cy="4581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49" y="4780634"/>
            <a:ext cx="474376" cy="47437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293073" y="4364755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   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数据冗余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27183" y="4726296"/>
            <a:ext cx="344080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运单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</a:t>
            </a:r>
            <a:r>
              <a: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这些公共运单信息在每个系统都维护了一份，数据定义不统一，重复的工作量与</a:t>
            </a:r>
            <a:r>
              <a:rPr kumimoji="1"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kumimoji="1"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30583" y="4009401"/>
            <a:ext cx="350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   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数据使用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20667" y="4298164"/>
            <a:ext cx="372250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</a:t>
            </a: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工具平台报表需求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数据导出需求</a:t>
            </a:r>
            <a:endParaRPr kumimoji="1"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接口查询需求</a:t>
            </a:r>
            <a:endParaRPr kumimoji="1"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553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 bwMode="auto">
          <a:xfrm>
            <a:off x="4181987" y="1216578"/>
            <a:ext cx="3498150" cy="6758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 bwMode="auto">
          <a:xfrm>
            <a:off x="7842844" y="1216578"/>
            <a:ext cx="3736861" cy="6758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29395" y="1933974"/>
            <a:ext cx="2994463" cy="26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常规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+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字段、日均数千万数据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单行数据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2K+</a:t>
            </a: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数据更新频繁，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TPS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要求高、单表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8W+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，有峰值效应，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需要考虑未来业务快速增长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440701" y="3729453"/>
            <a:ext cx="2994463" cy="181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优化</a:t>
            </a:r>
            <a:endParaRPr lang="en-US" altLang="zh-CN" sz="1600" b="1" dirty="0" smtClean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机器选型：优先磁盘、其次计算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参数调优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0246" y="4761925"/>
            <a:ext cx="2994463" cy="135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问题</a:t>
            </a:r>
            <a:endParaRPr lang="en-US" altLang="zh-CN" sz="1600" b="1" dirty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分区字段缺失：日期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跨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机器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跨磁盘的副本均衡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版本数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6753" y="1349769"/>
            <a:ext cx="141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数据导入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3035" y="1377798"/>
            <a:ext cx="143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8119845" y="3436948"/>
            <a:ext cx="2994463" cy="20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字段加到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Key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列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添加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BloomFilter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索引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JOIN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顺序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谓词下推：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on 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条件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119847" y="2122559"/>
            <a:ext cx="2994463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600" b="1" dirty="0" smtClean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通过视图解决原有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BI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平台报表平滑迁移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BI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平台缓存数据做分页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440701" y="2094952"/>
            <a:ext cx="2994463" cy="20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Kafka</a:t>
            </a:r>
            <a:r>
              <a:rPr lang="zh-CN" altLang="en-US" sz="140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数据分区、分桶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部分字段更新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拆分成两个表：公表（更新少的）、私表（更新多的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）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29396" y="3948088"/>
            <a:ext cx="2994462" cy="20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数据使用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BI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工具平台已有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2K+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报表，希望能够快速接入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保留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个月数据，进行一周内数据的检索导出，供业务二次分析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现有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业务系统可以通过接口查询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6249" y="718620"/>
            <a:ext cx="8232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xx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56217" y="1216578"/>
            <a:ext cx="3449836" cy="675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93474" y="1355076"/>
            <a:ext cx="127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需求澄清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842844" y="1933974"/>
            <a:ext cx="3743125" cy="45192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 bwMode="auto">
          <a:xfrm>
            <a:off x="4188249" y="1933974"/>
            <a:ext cx="3491888" cy="45192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562480" y="1933974"/>
            <a:ext cx="3443573" cy="45192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图片包含 游戏机, 画, 标志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34" y="1379912"/>
            <a:ext cx="364119" cy="364119"/>
          </a:xfrm>
          <a:prstGeom prst="rect">
            <a:avLst/>
          </a:prstGeom>
        </p:spPr>
      </p:pic>
      <p:pic>
        <p:nvPicPr>
          <p:cNvPr id="15" name="图片 14" descr="图片包含 游戏机, 画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19" y="1436517"/>
            <a:ext cx="294173" cy="294173"/>
          </a:xfrm>
          <a:prstGeom prst="rect">
            <a:avLst/>
          </a:prstGeom>
        </p:spPr>
      </p:pic>
      <p:pic>
        <p:nvPicPr>
          <p:cNvPr id="28" name="图片 27" descr="图片包含 游戏机, 画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7" y="1413795"/>
            <a:ext cx="281133" cy="281133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12942" y="301526"/>
            <a:ext cx="632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PCSS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：系统设计和优化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8119845" y="5198119"/>
            <a:ext cx="2994463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问题</a:t>
            </a:r>
            <a:endParaRPr lang="en-US" altLang="zh-CN" sz="1600" b="1" dirty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key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变更时的删除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81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2942" y="301526"/>
            <a:ext cx="56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PCSS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：数据生产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1" name="图表 70"/>
          <p:cNvGraphicFramePr/>
          <p:nvPr/>
        </p:nvGraphicFramePr>
        <p:xfrm>
          <a:off x="0" y="4222883"/>
          <a:ext cx="2249482" cy="1545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矩形 37"/>
          <p:cNvSpPr/>
          <p:nvPr/>
        </p:nvSpPr>
        <p:spPr>
          <a:xfrm>
            <a:off x="573480" y="1166884"/>
            <a:ext cx="11149490" cy="4913193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9" name="组合 10"/>
          <p:cNvGrpSpPr/>
          <p:nvPr/>
        </p:nvGrpSpPr>
        <p:grpSpPr>
          <a:xfrm>
            <a:off x="4033555" y="1997384"/>
            <a:ext cx="1437779" cy="1483120"/>
            <a:chOff x="2504359" y="3939238"/>
            <a:chExt cx="2620469" cy="2620469"/>
          </a:xfrm>
        </p:grpSpPr>
        <p:sp>
          <p:nvSpPr>
            <p:cNvPr id="40" name="椭圆 39"/>
            <p:cNvSpPr/>
            <p:nvPr/>
          </p:nvSpPr>
          <p:spPr>
            <a:xfrm>
              <a:off x="2504359" y="3939238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4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2649941" y="4084820"/>
              <a:ext cx="2329306" cy="23293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Flink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12"/>
          <p:cNvGrpSpPr/>
          <p:nvPr/>
        </p:nvGrpSpPr>
        <p:grpSpPr>
          <a:xfrm>
            <a:off x="3062459" y="2506026"/>
            <a:ext cx="525363" cy="644805"/>
            <a:chOff x="6865257" y="1118912"/>
            <a:chExt cx="902848" cy="1074675"/>
          </a:xfrm>
        </p:grpSpPr>
        <p:sp>
          <p:nvSpPr>
            <p:cNvPr id="43" name="燕尾形 42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13"/>
          <p:cNvGrpSpPr/>
          <p:nvPr/>
        </p:nvGrpSpPr>
        <p:grpSpPr>
          <a:xfrm flipV="1">
            <a:off x="5944425" y="2506026"/>
            <a:ext cx="525363" cy="644805"/>
            <a:chOff x="6865257" y="1118912"/>
            <a:chExt cx="902848" cy="1074675"/>
          </a:xfrm>
        </p:grpSpPr>
        <p:sp>
          <p:nvSpPr>
            <p:cNvPr id="47" name="燕尾形 46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889107" y="3925571"/>
            <a:ext cx="17154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数据加工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字段补充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数据表重新组织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81423" y="3925571"/>
            <a:ext cx="2065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异构的多个业务系统数据对接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lvl="0" indent="-285750" algn="just"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Kafka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进行业务系统和计算系统的解耦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631537" y="3879836"/>
            <a:ext cx="200833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计算和存储解耦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l"/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</a:rPr>
              <a:t>Exactly Once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</a:rPr>
              <a:t>语义</a:t>
            </a:r>
            <a:endParaRPr lang="zh-CN" altLang="zh-CN" sz="1400" dirty="0" smtClean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6" y="1933015"/>
            <a:ext cx="293530" cy="293530"/>
          </a:xfrm>
          <a:prstGeom prst="rect">
            <a:avLst/>
          </a:prstGeom>
        </p:spPr>
      </p:pic>
      <p:grpSp>
        <p:nvGrpSpPr>
          <p:cNvPr id="77" name="组合 10"/>
          <p:cNvGrpSpPr/>
          <p:nvPr/>
        </p:nvGrpSpPr>
        <p:grpSpPr>
          <a:xfrm>
            <a:off x="1095352" y="1976510"/>
            <a:ext cx="1437779" cy="1483120"/>
            <a:chOff x="4785765" y="3896672"/>
            <a:chExt cx="2620469" cy="2620469"/>
          </a:xfrm>
        </p:grpSpPr>
        <p:sp>
          <p:nvSpPr>
            <p:cNvPr id="78" name="椭圆 77"/>
            <p:cNvSpPr/>
            <p:nvPr/>
          </p:nvSpPr>
          <p:spPr>
            <a:xfrm>
              <a:off x="4785765" y="3896672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400"/>
            </a:p>
          </p:txBody>
        </p:sp>
        <p:sp>
          <p:nvSpPr>
            <p:cNvPr id="79" name="椭圆 78"/>
            <p:cNvSpPr/>
            <p:nvPr/>
          </p:nvSpPr>
          <p:spPr>
            <a:xfrm>
              <a:off x="4931347" y="4042254"/>
              <a:ext cx="2329306" cy="23293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Source</a:t>
              </a: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10"/>
          <p:cNvGrpSpPr/>
          <p:nvPr/>
        </p:nvGrpSpPr>
        <p:grpSpPr>
          <a:xfrm>
            <a:off x="6814674" y="2058906"/>
            <a:ext cx="4235773" cy="1483120"/>
            <a:chOff x="1062166" y="3957920"/>
            <a:chExt cx="7720040" cy="2620469"/>
          </a:xfrm>
        </p:grpSpPr>
        <p:sp>
          <p:nvSpPr>
            <p:cNvPr id="81" name="椭圆 80"/>
            <p:cNvSpPr/>
            <p:nvPr/>
          </p:nvSpPr>
          <p:spPr>
            <a:xfrm>
              <a:off x="1062166" y="3957920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4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21308" y="4078099"/>
              <a:ext cx="2329306" cy="23293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Sink</a:t>
              </a: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6161737" y="3957920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400"/>
            </a:p>
          </p:txBody>
        </p:sp>
        <p:sp>
          <p:nvSpPr>
            <p:cNvPr id="88" name="椭圆 87"/>
            <p:cNvSpPr/>
            <p:nvPr/>
          </p:nvSpPr>
          <p:spPr>
            <a:xfrm>
              <a:off x="6320880" y="4078098"/>
              <a:ext cx="2329306" cy="23293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StarRocks</a:t>
              </a:r>
              <a:r>
                <a:rPr lang="zh-CN" altLang="en-US" sz="1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13"/>
          <p:cNvGrpSpPr/>
          <p:nvPr/>
        </p:nvGrpSpPr>
        <p:grpSpPr>
          <a:xfrm flipV="1">
            <a:off x="8614214" y="2506027"/>
            <a:ext cx="525363" cy="644805"/>
            <a:chOff x="6865257" y="1118912"/>
            <a:chExt cx="902848" cy="1074675"/>
          </a:xfrm>
        </p:grpSpPr>
        <p:sp>
          <p:nvSpPr>
            <p:cNvPr id="84" name="燕尾形 83"/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9557168" y="3879836"/>
            <a:ext cx="200833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数据存储和更新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报表需求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l"/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数据导出需求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l"/>
            </a:pPr>
            <a:endParaRPr lang="zh-CN" altLang="zh-CN" sz="1400" dirty="0" smtClean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108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2942" y="301526"/>
            <a:ext cx="56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PCSS</a:t>
            </a:r>
            <a:r>
              <a:rPr kumimoji="1"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：高可用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柱体 7"/>
          <p:cNvSpPr/>
          <p:nvPr/>
        </p:nvSpPr>
        <p:spPr bwMode="auto">
          <a:xfrm>
            <a:off x="4476943" y="2243142"/>
            <a:ext cx="1018309" cy="1042838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solidFill>
                  <a:schemeClr val="bg1"/>
                </a:solidFill>
                <a:latin typeface="+mj-ea"/>
                <a:ea typeface="+mj-ea"/>
              </a:rPr>
              <a:t>StarRocks</a:t>
            </a:r>
            <a:endParaRPr kumimoji="1"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集群</a:t>
            </a:r>
            <a:endParaRPr kumimoji="1"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j-ea"/>
                <a:ea typeface="+mj-ea"/>
              </a:rPr>
              <a:t>生产环境</a:t>
            </a:r>
            <a:r>
              <a:rPr kumimoji="1" lang="en-US" altLang="zh-CN" sz="10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1" lang="zh-CN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82" y="2296365"/>
            <a:ext cx="755039" cy="7550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36190" y="3059094"/>
            <a:ext cx="142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latin typeface="+mj-ea"/>
                <a:ea typeface="+mj-ea"/>
              </a:rPr>
              <a:t>生产</a:t>
            </a:r>
            <a:r>
              <a:rPr kumimoji="1" lang="en-US" altLang="zh-CN" sz="1600" b="1" dirty="0" smtClean="0">
                <a:latin typeface="+mj-ea"/>
                <a:ea typeface="+mj-ea"/>
              </a:rPr>
              <a:t>Kafka</a:t>
            </a:r>
            <a:endParaRPr kumimoji="1" lang="zh-CN" altLang="en-US" sz="16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39" y="2533164"/>
            <a:ext cx="1180290" cy="608397"/>
          </a:xfrm>
          <a:prstGeom prst="rect">
            <a:avLst/>
          </a:prstGeom>
        </p:spPr>
      </p:pic>
      <p:sp>
        <p:nvSpPr>
          <p:cNvPr id="9" name="圆柱体 7"/>
          <p:cNvSpPr/>
          <p:nvPr/>
        </p:nvSpPr>
        <p:spPr bwMode="auto">
          <a:xfrm>
            <a:off x="4476943" y="3809867"/>
            <a:ext cx="1018309" cy="1041025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solidFill>
                  <a:schemeClr val="bg1"/>
                </a:solidFill>
                <a:latin typeface="+mj-ea"/>
                <a:ea typeface="+mj-ea"/>
              </a:rPr>
              <a:t>StarRocks</a:t>
            </a:r>
            <a:endParaRPr kumimoji="1" lang="en-US" altLang="zh-CN" sz="1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集群</a:t>
            </a:r>
            <a:endParaRPr kumimoji="1"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en-US" altLang="zh-CN" sz="10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kumimoji="1" lang="zh-CN" altLang="en-US" sz="1000" dirty="0">
                <a:solidFill>
                  <a:schemeClr val="bg1"/>
                </a:solidFill>
                <a:latin typeface="+mj-ea"/>
                <a:ea typeface="+mj-ea"/>
              </a:rPr>
              <a:t>容灾</a:t>
            </a:r>
            <a:r>
              <a:rPr kumimoji="1" lang="zh-CN" altLang="en-US" sz="1000" dirty="0" smtClean="0">
                <a:solidFill>
                  <a:schemeClr val="bg1"/>
                </a:solidFill>
                <a:latin typeface="+mj-ea"/>
                <a:ea typeface="+mj-ea"/>
              </a:rPr>
              <a:t>环境</a:t>
            </a:r>
            <a:r>
              <a:rPr kumimoji="1" lang="en-US" altLang="zh-CN" sz="10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kumimoji="1" lang="zh-CN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图片 9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81" y="3892657"/>
            <a:ext cx="755039" cy="7550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36190" y="4624007"/>
            <a:ext cx="1420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latin typeface="+mj-ea"/>
                <a:ea typeface="+mj-ea"/>
              </a:rPr>
              <a:t>容灾</a:t>
            </a:r>
            <a:r>
              <a:rPr kumimoji="1" lang="en-US" altLang="zh-CN" sz="1600" b="1" dirty="0" smtClean="0">
                <a:latin typeface="+mj-ea"/>
                <a:ea typeface="+mj-ea"/>
              </a:rPr>
              <a:t>Kafka</a:t>
            </a:r>
            <a:endParaRPr kumimoji="1" lang="zh-CN" altLang="en-US" sz="1600" b="1" dirty="0">
              <a:latin typeface="+mj-ea"/>
              <a:ea typeface="+mj-ea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5705575" y="2800391"/>
            <a:ext cx="197427" cy="418024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63497" y="2710187"/>
            <a:ext cx="2416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+mn-ea"/>
                <a:ea typeface="+mn-ea"/>
              </a:rPr>
              <a:t>FE: fe0101.sf-express.com(192.168.0.100)</a:t>
            </a:r>
            <a:endParaRPr kumimoji="1" lang="en-US" altLang="zh-CN" sz="1000" dirty="0">
              <a:latin typeface="+mn-ea"/>
              <a:ea typeface="+mn-ea"/>
            </a:endParaRP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  <a:ea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fe0102.sf-express.com(192.168.0.101)</a:t>
            </a: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fe0103.sf-express.com(192.168.0.103)</a:t>
            </a:r>
            <a:endParaRPr kumimoji="1" lang="zh-CN" altLang="en-US" sz="1000" dirty="0">
              <a:latin typeface="+mn-ea"/>
              <a:ea typeface="+mn-ea"/>
            </a:endParaRPr>
          </a:p>
        </p:txBody>
      </p:sp>
      <p:sp>
        <p:nvSpPr>
          <p:cNvPr id="16" name="右大括号 15"/>
          <p:cNvSpPr/>
          <p:nvPr/>
        </p:nvSpPr>
        <p:spPr>
          <a:xfrm>
            <a:off x="8258830" y="2787671"/>
            <a:ext cx="239580" cy="418024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9337666" y="3587708"/>
            <a:ext cx="1841110" cy="1364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9594780" y="4220411"/>
            <a:ext cx="1386897" cy="5384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JDBC MySQL </a:t>
            </a: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负载均衡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kumimoji="1"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05911" y="3722637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  <a:latin typeface="+mj-ea"/>
              </a:rPr>
              <a:t>业务</a:t>
            </a:r>
            <a:r>
              <a:rPr kumimoji="1" lang="en-US" altLang="zh-CN" b="1" dirty="0" smtClean="0">
                <a:solidFill>
                  <a:schemeClr val="bg1"/>
                </a:solidFill>
                <a:latin typeface="+mj-ea"/>
              </a:rPr>
              <a:t>APP</a:t>
            </a:r>
            <a:endParaRPr kumimoji="1" lang="zh-CN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5705575" y="4372157"/>
            <a:ext cx="197427" cy="418024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63497" y="4281953"/>
            <a:ext cx="2416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+mn-ea"/>
                <a:ea typeface="+mn-ea"/>
              </a:rPr>
              <a:t>FE: fe0201.sf-express.com(172.26.0.100)</a:t>
            </a:r>
            <a:endParaRPr kumimoji="1" lang="en-US" altLang="zh-CN" sz="1000" dirty="0">
              <a:latin typeface="+mn-ea"/>
              <a:ea typeface="+mn-ea"/>
            </a:endParaRP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  <a:ea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fe0202.sf-express.com(172.26.0.101)</a:t>
            </a: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fe0203.sf-express.com(172.26.0.102)</a:t>
            </a:r>
            <a:endParaRPr kumimoji="1" lang="zh-CN" altLang="en-US" sz="1000" dirty="0">
              <a:latin typeface="+mn-ea"/>
              <a:ea typeface="+mn-ea"/>
            </a:endParaRPr>
          </a:p>
        </p:txBody>
      </p:sp>
      <p:sp>
        <p:nvSpPr>
          <p:cNvPr id="22" name="右大括号 21"/>
          <p:cNvSpPr/>
          <p:nvPr/>
        </p:nvSpPr>
        <p:spPr>
          <a:xfrm>
            <a:off x="8258830" y="4349940"/>
            <a:ext cx="239580" cy="418024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左大括号 22"/>
          <p:cNvSpPr/>
          <p:nvPr/>
        </p:nvSpPr>
        <p:spPr>
          <a:xfrm>
            <a:off x="5684335" y="3852153"/>
            <a:ext cx="197427" cy="418024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42257" y="3761949"/>
            <a:ext cx="2416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+mn-ea"/>
                <a:ea typeface="+mn-ea"/>
              </a:rPr>
              <a:t>FE: fe02.sf-express.com(172.26.0.100)</a:t>
            </a:r>
            <a:endParaRPr kumimoji="1" lang="en-US" altLang="zh-CN" sz="1000" dirty="0">
              <a:latin typeface="+mn-ea"/>
              <a:ea typeface="+mn-ea"/>
            </a:endParaRP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  <a:ea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fe02.sf-express.com(172.26.0.101)</a:t>
            </a: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fe02.sf-express.com(172.26.0.102)</a:t>
            </a:r>
            <a:endParaRPr kumimoji="1" lang="zh-CN" altLang="en-US" sz="1000" dirty="0">
              <a:latin typeface="+mn-ea"/>
              <a:ea typeface="+mn-ea"/>
            </a:endParaRPr>
          </a:p>
        </p:txBody>
      </p:sp>
      <p:sp>
        <p:nvSpPr>
          <p:cNvPr id="25" name="右大括号 24"/>
          <p:cNvSpPr/>
          <p:nvPr/>
        </p:nvSpPr>
        <p:spPr>
          <a:xfrm>
            <a:off x="8237590" y="3829936"/>
            <a:ext cx="239580" cy="418024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左大括号 25"/>
          <p:cNvSpPr/>
          <p:nvPr/>
        </p:nvSpPr>
        <p:spPr>
          <a:xfrm>
            <a:off x="5705575" y="2255861"/>
            <a:ext cx="197427" cy="418024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863497" y="2165657"/>
            <a:ext cx="2416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latin typeface="+mn-ea"/>
                <a:ea typeface="+mn-ea"/>
              </a:rPr>
              <a:t>FE: fe01.sf-express.com(192.168.0.100)</a:t>
            </a:r>
            <a:endParaRPr kumimoji="1" lang="en-US" altLang="zh-CN" sz="1000" dirty="0">
              <a:latin typeface="+mn-ea"/>
              <a:ea typeface="+mn-ea"/>
            </a:endParaRP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  <a:ea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fe01.sf-express.com(192.168.0.101)</a:t>
            </a:r>
          </a:p>
          <a:p>
            <a:r>
              <a:rPr kumimoji="1" lang="en-US" altLang="zh-CN" sz="1000" dirty="0" smtClean="0">
                <a:latin typeface="+mn-ea"/>
              </a:rPr>
              <a:t>FE:</a:t>
            </a:r>
            <a:r>
              <a:rPr kumimoji="1" lang="zh-CN" altLang="en-US" sz="1000" dirty="0" smtClean="0">
                <a:latin typeface="+mn-ea"/>
              </a:rPr>
              <a:t> </a:t>
            </a:r>
            <a:r>
              <a:rPr kumimoji="1" lang="en-US" altLang="zh-CN" sz="1000" dirty="0" smtClean="0">
                <a:latin typeface="+mn-ea"/>
              </a:rPr>
              <a:t>fe01.sf-express.com(192.168.0.103)</a:t>
            </a:r>
            <a:endParaRPr kumimoji="1" lang="zh-CN" altLang="en-US" sz="1000" dirty="0">
              <a:latin typeface="+mn-ea"/>
              <a:ea typeface="+mn-ea"/>
            </a:endParaRPr>
          </a:p>
        </p:txBody>
      </p:sp>
      <p:sp>
        <p:nvSpPr>
          <p:cNvPr id="28" name="右大括号 27"/>
          <p:cNvSpPr/>
          <p:nvPr/>
        </p:nvSpPr>
        <p:spPr>
          <a:xfrm>
            <a:off x="8258830" y="2243141"/>
            <a:ext cx="239580" cy="418024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 bwMode="auto">
          <a:xfrm>
            <a:off x="9337666" y="2062192"/>
            <a:ext cx="1841110" cy="1364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 bwMode="auto">
          <a:xfrm>
            <a:off x="9594780" y="2694895"/>
            <a:ext cx="1386897" cy="5384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+mj-ea"/>
                <a:ea typeface="+mj-ea"/>
              </a:rPr>
              <a:t>JDBC MySQL </a:t>
            </a:r>
          </a:p>
        </p:txBody>
      </p:sp>
      <p:sp>
        <p:nvSpPr>
          <p:cNvPr id="31" name="矩形 30"/>
          <p:cNvSpPr/>
          <p:nvPr/>
        </p:nvSpPr>
        <p:spPr>
          <a:xfrm>
            <a:off x="9814915" y="2197121"/>
            <a:ext cx="82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+mj-ea"/>
              </a:rPr>
              <a:t>BI</a:t>
            </a:r>
            <a:r>
              <a:rPr kumimoji="1" lang="zh-CN" altLang="en-US" b="1" dirty="0" smtClean="0">
                <a:solidFill>
                  <a:schemeClr val="bg1"/>
                </a:solidFill>
                <a:latin typeface="+mj-ea"/>
              </a:rPr>
              <a:t>工具</a:t>
            </a:r>
            <a:endParaRPr kumimoji="1" lang="zh-CN" altLang="en-US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4" name="直线箭头连接符 44"/>
          <p:cNvCxnSpPr/>
          <p:nvPr/>
        </p:nvCxnSpPr>
        <p:spPr>
          <a:xfrm>
            <a:off x="3561481" y="4349940"/>
            <a:ext cx="6869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44"/>
          <p:cNvCxnSpPr/>
          <p:nvPr/>
        </p:nvCxnSpPr>
        <p:spPr>
          <a:xfrm>
            <a:off x="3561481" y="2787671"/>
            <a:ext cx="686916" cy="12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44"/>
          <p:cNvCxnSpPr/>
          <p:nvPr/>
        </p:nvCxnSpPr>
        <p:spPr>
          <a:xfrm>
            <a:off x="1764889" y="2694895"/>
            <a:ext cx="8061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>
            <a:off x="1737887" y="3519324"/>
            <a:ext cx="833184" cy="830616"/>
          </a:xfrm>
          <a:prstGeom prst="bentConnector3">
            <a:avLst>
              <a:gd name="adj1" fmla="val 17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4"/>
          <p:cNvCxnSpPr/>
          <p:nvPr/>
        </p:nvCxnSpPr>
        <p:spPr>
          <a:xfrm flipH="1">
            <a:off x="8640288" y="2452153"/>
            <a:ext cx="638856" cy="18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44"/>
          <p:cNvCxnSpPr/>
          <p:nvPr/>
        </p:nvCxnSpPr>
        <p:spPr>
          <a:xfrm flipH="1">
            <a:off x="8640288" y="3004353"/>
            <a:ext cx="638856" cy="1044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44"/>
          <p:cNvCxnSpPr/>
          <p:nvPr/>
        </p:nvCxnSpPr>
        <p:spPr>
          <a:xfrm flipH="1">
            <a:off x="8640288" y="4558952"/>
            <a:ext cx="638856" cy="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44"/>
          <p:cNvCxnSpPr/>
          <p:nvPr/>
        </p:nvCxnSpPr>
        <p:spPr>
          <a:xfrm flipH="1" flipV="1">
            <a:off x="8656333" y="3004354"/>
            <a:ext cx="629510" cy="990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 bwMode="auto">
          <a:xfrm>
            <a:off x="4346827" y="2062192"/>
            <a:ext cx="4272221" cy="1388765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圆角矩形 61"/>
          <p:cNvSpPr/>
          <p:nvPr/>
        </p:nvSpPr>
        <p:spPr bwMode="auto">
          <a:xfrm>
            <a:off x="4346827" y="3667639"/>
            <a:ext cx="4203406" cy="1367885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882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 bwMode="auto">
          <a:xfrm>
            <a:off x="7667132" y="1087299"/>
            <a:ext cx="3613043" cy="5169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 bwMode="auto">
          <a:xfrm>
            <a:off x="991971" y="1092061"/>
            <a:ext cx="3449836" cy="517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30" y="1668208"/>
            <a:ext cx="4597999" cy="411260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5" y="1672443"/>
            <a:ext cx="4591656" cy="41175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264285" y="4030566"/>
            <a:ext cx="1584628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基于相同的数据分布做</a:t>
            </a:r>
            <a:r>
              <a:rPr kumimoji="1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local Join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64285" y="4481075"/>
            <a:ext cx="1584628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查询条件字段通过布隆过滤器对</a:t>
            </a:r>
            <a:r>
              <a:rPr kumimoji="1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=</a:t>
            </a: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、</a:t>
            </a:r>
            <a:r>
              <a:rPr kumimoji="1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in</a:t>
            </a: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提速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262626" y="4959433"/>
            <a:ext cx="1586287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动态分区 </a:t>
            </a:r>
            <a:r>
              <a:rPr kumimoji="1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&amp; </a:t>
            </a: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按照分区日期进行数据淘汰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64287" y="3143886"/>
            <a:ext cx="1584627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不变字段加到</a:t>
            </a:r>
            <a:r>
              <a:rPr kumimoji="1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Key</a:t>
            </a: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列，明细检索提速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64286" y="3546144"/>
            <a:ext cx="1584627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通过分区提高检索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265948" y="2728624"/>
            <a:ext cx="1584627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聚合字段通过</a:t>
            </a:r>
            <a:r>
              <a:rPr kumimoji="1" lang="zh-CN" altLang="en-US" sz="9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预聚合、</a:t>
            </a:r>
            <a:r>
              <a:rPr kumimoji="1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+mn-cs"/>
              </a:rPr>
              <a:t>建立物化视图提速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5711" y="1142196"/>
            <a:ext cx="3530183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运单公共信息表：保存不变的信息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66229" y="1142196"/>
            <a:ext cx="4319377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运单私有表：保存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/>
                <a:ea typeface="Microsoft YaHei"/>
              </a:rPr>
              <a:t>本</a:t>
            </a:r>
            <a:r>
              <a:rPr kumimoji="1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业务变化的信息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566" y="133218"/>
            <a:ext cx="10515600" cy="672511"/>
          </a:xfrm>
        </p:spPr>
        <p:txBody>
          <a:bodyPr/>
          <a:lstStyle/>
          <a:p>
            <a:r>
              <a:rPr lang="en-US" altLang="zh-CN" dirty="0" smtClean="0"/>
              <a:t>PCSS</a:t>
            </a:r>
            <a:r>
              <a:rPr lang="zh-CN" altLang="en-US" dirty="0" smtClean="0"/>
              <a:t>：表设计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5261952" y="2313310"/>
            <a:ext cx="1584627" cy="288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9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</a:rPr>
              <a:t>部分字段更新需求</a:t>
            </a:r>
            <a:endParaRPr kumimoji="1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-122"/>
              <a:ea typeface="Microsoft YaHei" charset="-122"/>
              <a:cs typeface="+mn-cs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 flipV="1">
            <a:off x="4783495" y="2433288"/>
            <a:ext cx="563281" cy="22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2" idx="1"/>
          </p:cNvCxnSpPr>
          <p:nvPr/>
        </p:nvCxnSpPr>
        <p:spPr>
          <a:xfrm flipH="1" flipV="1">
            <a:off x="3896413" y="2603284"/>
            <a:ext cx="1369535" cy="2693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" idx="1"/>
          </p:cNvCxnSpPr>
          <p:nvPr/>
        </p:nvCxnSpPr>
        <p:spPr>
          <a:xfrm flipH="1" flipV="1">
            <a:off x="4228923" y="3122274"/>
            <a:ext cx="1035364" cy="1656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3662705" y="3427552"/>
            <a:ext cx="1601582" cy="2496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3228110" y="4610099"/>
            <a:ext cx="2033842" cy="1903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4228923" y="3266274"/>
            <a:ext cx="1035364" cy="12955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3269674" y="5113326"/>
            <a:ext cx="2008462" cy="1721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9" idx="1"/>
          </p:cNvCxnSpPr>
          <p:nvPr/>
        </p:nvCxnSpPr>
        <p:spPr>
          <a:xfrm flipH="1" flipV="1">
            <a:off x="2850802" y="3522467"/>
            <a:ext cx="2411824" cy="15809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9" idx="1"/>
          </p:cNvCxnSpPr>
          <p:nvPr/>
        </p:nvCxnSpPr>
        <p:spPr>
          <a:xfrm flipH="1" flipV="1">
            <a:off x="2944092" y="4967914"/>
            <a:ext cx="2318534" cy="1355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2677703" y="4162998"/>
            <a:ext cx="2586584" cy="4330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836725" y="4177553"/>
            <a:ext cx="432634" cy="4325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71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192" y="178655"/>
            <a:ext cx="10515600" cy="672511"/>
          </a:xfrm>
        </p:spPr>
        <p:txBody>
          <a:bodyPr/>
          <a:lstStyle/>
          <a:p>
            <a:r>
              <a:rPr lang="zh-CN" altLang="en-US" dirty="0" smtClean="0"/>
              <a:t>其他业务场景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382195" y="981529"/>
            <a:ext cx="3617248" cy="7377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丰网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收派件激励系统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82195" y="1887416"/>
            <a:ext cx="3617248" cy="472261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8214370" y="968322"/>
            <a:ext cx="3617248" cy="737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快运快管平台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198156" y="1880912"/>
            <a:ext cx="3617248" cy="472261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4298282" y="974946"/>
            <a:ext cx="3617248" cy="7377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财务</a:t>
            </a:r>
            <a:r>
              <a:rPr kumimoji="1"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DSC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数据模型项目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282070" y="1880912"/>
            <a:ext cx="3633459" cy="472911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03934" y="4315869"/>
            <a:ext cx="2994463" cy="168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600" b="1" dirty="0" smtClean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聚合表：保存明细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按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天分区，每天晚上删除最近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15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天的数据，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BrokerLoad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导入新数据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基于不同维度建了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个物化视图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03934" y="1989078"/>
            <a:ext cx="2994463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需求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核心统计量：件量、重量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保存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年数据，每日更新最近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15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7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个维度指标、日数据量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50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万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查询范围最多一个月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QPS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最大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50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520812" y="3968607"/>
            <a:ext cx="3251588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600" b="1" dirty="0" smtClean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按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天分区，每天从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hive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表导入数据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常用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group by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条件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建立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物化视图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4520812" y="1946648"/>
            <a:ext cx="3394717" cy="20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需求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个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表共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150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万行数据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月，数据永久保存，目前共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2.6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亿数据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查询量：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次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/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数据更新方式：离线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查询范围：一个月，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group by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8421296" y="4331363"/>
            <a:ext cx="3410322" cy="259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600" b="1" dirty="0" smtClean="0">
              <a:solidFill>
                <a:srgbClr val="D7181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可以按照时间分区的表尽量用时间分区，数据淘汰按照日期；不能按时间分区的调度任务定期执行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sql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删除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使用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bloom filter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增加查询效率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小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表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join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表；能同一个分布规则的进行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local join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8421296" y="2004572"/>
            <a:ext cx="3279923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1. </a:t>
            </a:r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需求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个表，约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400W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数据每天，总共保留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天数据</a:t>
            </a: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更新方式：实时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600TPS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20QPS</a:t>
            </a: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表联合查询，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in 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里面的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value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实时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性、查询性能要求高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23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椭圆 3"/>
          <p:cNvGrpSpPr/>
          <p:nvPr/>
        </p:nvGrpSpPr>
        <p:grpSpPr>
          <a:xfrm>
            <a:off x="3780730" y="2655348"/>
            <a:ext cx="576066" cy="576066"/>
            <a:chOff x="-1" y="-1"/>
            <a:chExt cx="1152130" cy="1152130"/>
          </a:xfrm>
        </p:grpSpPr>
        <p:sp>
          <p:nvSpPr>
            <p:cNvPr id="108" name="圆形"/>
            <p:cNvSpPr/>
            <p:nvPr/>
          </p:nvSpPr>
          <p:spPr>
            <a:xfrm>
              <a:off x="-1" y="-1"/>
              <a:ext cx="1152130" cy="1152130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2800"/>
            </a:p>
          </p:txBody>
        </p:sp>
        <p:sp>
          <p:nvSpPr>
            <p:cNvPr id="109" name="1"/>
            <p:cNvSpPr txBox="1"/>
            <p:nvPr/>
          </p:nvSpPr>
          <p:spPr>
            <a:xfrm>
              <a:off x="168725" y="55364"/>
              <a:ext cx="814678" cy="10413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600" b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rPr lang="en-US" altLang="zh-CN" sz="2800" dirty="0" smtClean="0"/>
                <a:t>1</a:t>
              </a:r>
              <a:endParaRPr lang="en-US" sz="2800" dirty="0"/>
            </a:p>
          </p:txBody>
        </p:sp>
      </p:grpSp>
      <p:sp>
        <p:nvSpPr>
          <p:cNvPr id="111" name="直线连接符 5"/>
          <p:cNvSpPr/>
          <p:nvPr/>
        </p:nvSpPr>
        <p:spPr>
          <a:xfrm>
            <a:off x="3647728" y="3284984"/>
            <a:ext cx="4392489" cy="1"/>
          </a:xfrm>
          <a:prstGeom prst="line">
            <a:avLst/>
          </a:prstGeom>
          <a:ln w="12700">
            <a:solidFill>
              <a:srgbClr val="C00000"/>
            </a:solidFill>
            <a:miter/>
          </a:ln>
        </p:spPr>
        <p:txBody>
          <a:bodyPr tIns="45719" bIns="45719"/>
          <a:lstStyle/>
          <a:p>
            <a:endParaRPr sz="900"/>
          </a:p>
        </p:txBody>
      </p:sp>
      <p:sp>
        <p:nvSpPr>
          <p:cNvPr id="107" name="文本框 2"/>
          <p:cNvSpPr txBox="1"/>
          <p:nvPr/>
        </p:nvSpPr>
        <p:spPr>
          <a:xfrm>
            <a:off x="3219867" y="2601778"/>
            <a:ext cx="5997960" cy="581054"/>
          </a:xfrm>
          <a:prstGeom prst="rect">
            <a:avLst/>
          </a:prstGeom>
          <a:ln w="25400">
            <a:miter lim="400000"/>
          </a:ln>
        </p:spPr>
        <p:txBody>
          <a:bodyPr tIns="45719" bIns="45719">
            <a:spAutoFit/>
          </a:bodyPr>
          <a:lstStyle>
            <a:lvl1pPr algn="ctr">
              <a:lnSpc>
                <a:spcPct val="150000"/>
              </a:lnSpc>
              <a:defRPr sz="48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kumimoji="1"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的引入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94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 descr="WechatIMG10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770982"/>
            <a:ext cx="4051300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5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"/>
          <p:cNvGrpSpPr/>
          <p:nvPr/>
        </p:nvGrpSpPr>
        <p:grpSpPr>
          <a:xfrm>
            <a:off x="803935" y="1836298"/>
            <a:ext cx="10244135" cy="2829352"/>
            <a:chOff x="-50800" y="0"/>
            <a:chExt cx="20488268" cy="5658702"/>
          </a:xfrm>
        </p:grpSpPr>
        <p:pic>
          <p:nvPicPr>
            <p:cNvPr id="245" name="Line Line" descr="Line 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0800" y="2393668"/>
              <a:ext cx="20198129" cy="405592"/>
            </a:xfrm>
            <a:prstGeom prst="rect">
              <a:avLst/>
            </a:prstGeom>
            <a:effectLst/>
          </p:spPr>
        </p:pic>
        <p:sp>
          <p:nvSpPr>
            <p:cNvPr id="247" name="Line"/>
            <p:cNvSpPr/>
            <p:nvPr/>
          </p:nvSpPr>
          <p:spPr>
            <a:xfrm flipV="1">
              <a:off x="1580067" y="2558440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48" name="2008"/>
            <p:cNvSpPr txBox="1"/>
            <p:nvPr/>
          </p:nvSpPr>
          <p:spPr>
            <a:xfrm>
              <a:off x="1057527" y="1656665"/>
              <a:ext cx="1045081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2008</a:t>
              </a:r>
            </a:p>
          </p:txBody>
        </p:sp>
        <p:sp>
          <p:nvSpPr>
            <p:cNvPr id="249" name="Doris1…"/>
            <p:cNvSpPr txBox="1"/>
            <p:nvPr/>
          </p:nvSpPr>
          <p:spPr>
            <a:xfrm>
              <a:off x="1058080" y="4398658"/>
              <a:ext cx="1043974" cy="1177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Doris1</a:t>
              </a:r>
            </a:p>
            <a:p>
              <a:pPr>
                <a:defRPr sz="2000"/>
              </a:pPr>
              <a:r>
                <a:rPr sz="1000"/>
                <a:t>支持百度</a:t>
              </a:r>
            </a:p>
            <a:p>
              <a:pPr>
                <a:defRPr sz="2000"/>
              </a:pPr>
              <a:r>
                <a:rPr sz="1000"/>
                <a:t>蜂巢报表</a:t>
              </a:r>
            </a:p>
          </p:txBody>
        </p:sp>
        <p:sp>
          <p:nvSpPr>
            <p:cNvPr id="250" name="Line"/>
            <p:cNvSpPr/>
            <p:nvPr/>
          </p:nvSpPr>
          <p:spPr>
            <a:xfrm flipH="1">
              <a:off x="2766367" y="1177096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51" name="2009"/>
            <p:cNvSpPr txBox="1"/>
            <p:nvPr/>
          </p:nvSpPr>
          <p:spPr>
            <a:xfrm>
              <a:off x="2243827" y="2939478"/>
              <a:ext cx="1045081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2009</a:t>
              </a:r>
            </a:p>
          </p:txBody>
        </p:sp>
        <p:sp>
          <p:nvSpPr>
            <p:cNvPr id="252" name="Doris2…"/>
            <p:cNvSpPr txBox="1"/>
            <p:nvPr/>
          </p:nvSpPr>
          <p:spPr>
            <a:xfrm>
              <a:off x="2244381" y="0"/>
              <a:ext cx="1043973" cy="79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Doris2</a:t>
              </a:r>
            </a:p>
            <a:p>
              <a:pPr>
                <a:defRPr sz="2000"/>
              </a:pPr>
              <a:r>
                <a:rPr sz="1000"/>
                <a:t>百度统计</a:t>
              </a:r>
            </a:p>
          </p:txBody>
        </p:sp>
        <p:sp>
          <p:nvSpPr>
            <p:cNvPr id="253" name="Line"/>
            <p:cNvSpPr/>
            <p:nvPr/>
          </p:nvSpPr>
          <p:spPr>
            <a:xfrm flipV="1">
              <a:off x="4130338" y="2558440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54" name="2010"/>
            <p:cNvSpPr txBox="1"/>
            <p:nvPr/>
          </p:nvSpPr>
          <p:spPr>
            <a:xfrm>
              <a:off x="3607798" y="1656665"/>
              <a:ext cx="1045080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2010</a:t>
              </a:r>
            </a:p>
          </p:txBody>
        </p:sp>
        <p:sp>
          <p:nvSpPr>
            <p:cNvPr id="255" name="Doris3…"/>
            <p:cNvSpPr txBox="1"/>
            <p:nvPr/>
          </p:nvSpPr>
          <p:spPr>
            <a:xfrm>
              <a:off x="3479466" y="4398658"/>
              <a:ext cx="1301744" cy="1177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Doris3</a:t>
              </a:r>
            </a:p>
            <a:p>
              <a:pPr>
                <a:defRPr sz="2000"/>
              </a:pPr>
              <a:r>
                <a:rPr sz="1000"/>
                <a:t>查询性能</a:t>
              </a:r>
            </a:p>
            <a:p>
              <a:pPr>
                <a:defRPr sz="2000"/>
              </a:pPr>
              <a:r>
                <a:rPr sz="1000"/>
                <a:t>及运维效率</a:t>
              </a:r>
            </a:p>
          </p:txBody>
        </p:sp>
        <p:sp>
          <p:nvSpPr>
            <p:cNvPr id="256" name="Line"/>
            <p:cNvSpPr/>
            <p:nvPr/>
          </p:nvSpPr>
          <p:spPr>
            <a:xfrm>
              <a:off x="5826566" y="1177096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57" name="2012"/>
            <p:cNvSpPr txBox="1"/>
            <p:nvPr/>
          </p:nvSpPr>
          <p:spPr>
            <a:xfrm>
              <a:off x="5301467" y="2951890"/>
              <a:ext cx="1045081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2012</a:t>
              </a:r>
            </a:p>
          </p:txBody>
        </p:sp>
        <p:sp>
          <p:nvSpPr>
            <p:cNvPr id="258" name="OLAP Engine…"/>
            <p:cNvSpPr txBox="1"/>
            <p:nvPr/>
          </p:nvSpPr>
          <p:spPr>
            <a:xfrm>
              <a:off x="5008806" y="0"/>
              <a:ext cx="1959702" cy="79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OLAP Engine</a:t>
              </a:r>
            </a:p>
            <a:p>
              <a:pPr>
                <a:defRPr sz="2000"/>
              </a:pPr>
              <a:r>
                <a:rPr sz="1000"/>
                <a:t>引入Mesa</a:t>
              </a:r>
            </a:p>
          </p:txBody>
        </p:sp>
        <p:sp>
          <p:nvSpPr>
            <p:cNvPr id="259" name="Line"/>
            <p:cNvSpPr/>
            <p:nvPr/>
          </p:nvSpPr>
          <p:spPr>
            <a:xfrm flipV="1">
              <a:off x="7528961" y="2567571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60" name="2013"/>
            <p:cNvSpPr txBox="1"/>
            <p:nvPr/>
          </p:nvSpPr>
          <p:spPr>
            <a:xfrm>
              <a:off x="7000254" y="1652209"/>
              <a:ext cx="1045081" cy="58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2013</a:t>
              </a:r>
            </a:p>
          </p:txBody>
        </p:sp>
        <p:sp>
          <p:nvSpPr>
            <p:cNvPr id="261" name="Palo1…"/>
            <p:cNvSpPr txBox="1"/>
            <p:nvPr/>
          </p:nvSpPr>
          <p:spPr>
            <a:xfrm>
              <a:off x="6681783" y="4549315"/>
              <a:ext cx="2609227" cy="73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Palo1</a:t>
              </a:r>
            </a:p>
            <a:p>
              <a:pPr>
                <a:defRPr sz="2000"/>
              </a:pPr>
              <a:r>
                <a:rPr sz="1000"/>
                <a:t>Impala + OLAP engine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9228034" y="1177096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63" name="2015"/>
            <p:cNvSpPr txBox="1"/>
            <p:nvPr/>
          </p:nvSpPr>
          <p:spPr>
            <a:xfrm>
              <a:off x="8693271" y="2956347"/>
              <a:ext cx="1045081" cy="58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2015</a:t>
              </a:r>
            </a:p>
          </p:txBody>
        </p:sp>
        <p:sp>
          <p:nvSpPr>
            <p:cNvPr id="264" name="Palo2…"/>
            <p:cNvSpPr txBox="1"/>
            <p:nvPr/>
          </p:nvSpPr>
          <p:spPr>
            <a:xfrm>
              <a:off x="8282044" y="67002"/>
              <a:ext cx="2075056" cy="79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Palo2</a:t>
              </a:r>
            </a:p>
            <a:p>
              <a:pPr>
                <a:defRPr sz="2000"/>
              </a:pPr>
              <a:r>
                <a:rPr sz="1000"/>
                <a:t>高可用及简化运维</a:t>
              </a:r>
            </a:p>
          </p:txBody>
        </p:sp>
        <p:sp>
          <p:nvSpPr>
            <p:cNvPr id="265" name="Line"/>
            <p:cNvSpPr/>
            <p:nvPr/>
          </p:nvSpPr>
          <p:spPr>
            <a:xfrm flipV="1">
              <a:off x="11136120" y="2558440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66" name="2017"/>
            <p:cNvSpPr txBox="1"/>
            <p:nvPr/>
          </p:nvSpPr>
          <p:spPr>
            <a:xfrm>
              <a:off x="10613580" y="1652209"/>
              <a:ext cx="1045080" cy="58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2017</a:t>
              </a:r>
            </a:p>
          </p:txBody>
        </p:sp>
        <p:sp>
          <p:nvSpPr>
            <p:cNvPr id="267" name="Palo开源"/>
            <p:cNvSpPr txBox="1"/>
            <p:nvPr/>
          </p:nvSpPr>
          <p:spPr>
            <a:xfrm>
              <a:off x="10485012" y="4549315"/>
              <a:ext cx="1302216" cy="493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500"/>
              </a:lvl1pPr>
            </a:lstStyle>
            <a:p>
              <a:r>
                <a:rPr sz="1250"/>
                <a:t>Palo开源</a:t>
              </a:r>
            </a:p>
          </p:txBody>
        </p:sp>
        <p:sp>
          <p:nvSpPr>
            <p:cNvPr id="268" name="Line"/>
            <p:cNvSpPr/>
            <p:nvPr/>
          </p:nvSpPr>
          <p:spPr>
            <a:xfrm>
              <a:off x="12605056" y="1177096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69" name="2018"/>
            <p:cNvSpPr txBox="1"/>
            <p:nvPr/>
          </p:nvSpPr>
          <p:spPr>
            <a:xfrm>
              <a:off x="12085075" y="2939478"/>
              <a:ext cx="1045081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2018</a:t>
              </a:r>
            </a:p>
          </p:txBody>
        </p:sp>
        <p:sp>
          <p:nvSpPr>
            <p:cNvPr id="270" name="Apache Doris…"/>
            <p:cNvSpPr txBox="1"/>
            <p:nvPr/>
          </p:nvSpPr>
          <p:spPr>
            <a:xfrm>
              <a:off x="11665374" y="0"/>
              <a:ext cx="2176001" cy="79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Apache Doris</a:t>
              </a:r>
            </a:p>
            <a:p>
              <a:pPr>
                <a:defRPr sz="2000"/>
              </a:pPr>
              <a:r>
                <a:rPr sz="1000"/>
                <a:t>贡献给Apache社区</a:t>
              </a:r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13971917" y="2558440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72" name="2019"/>
            <p:cNvSpPr txBox="1"/>
            <p:nvPr/>
          </p:nvSpPr>
          <p:spPr>
            <a:xfrm>
              <a:off x="13449377" y="1652209"/>
              <a:ext cx="1045081" cy="58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2019</a:t>
              </a:r>
            </a:p>
          </p:txBody>
        </p:sp>
        <p:sp>
          <p:nvSpPr>
            <p:cNvPr id="273" name="美团、京东等大规模使用…"/>
            <p:cNvSpPr txBox="1"/>
            <p:nvPr/>
          </p:nvSpPr>
          <p:spPr>
            <a:xfrm>
              <a:off x="12984685" y="4521923"/>
              <a:ext cx="2848370" cy="79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  <a:r>
                <a:rPr sz="1000"/>
                <a:t>美团、京东等大规模使用</a:t>
              </a:r>
            </a:p>
            <a:p>
              <a:pPr>
                <a:defRPr sz="2500"/>
              </a:pPr>
              <a:r>
                <a:rPr sz="1250"/>
                <a:t>Apache Doris</a:t>
              </a:r>
            </a:p>
          </p:txBody>
        </p:sp>
        <p:sp>
          <p:nvSpPr>
            <p:cNvPr id="274" name="Line"/>
            <p:cNvSpPr/>
            <p:nvPr/>
          </p:nvSpPr>
          <p:spPr>
            <a:xfrm>
              <a:off x="15689704" y="1177096"/>
              <a:ext cx="1" cy="1452823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75" name="2020"/>
            <p:cNvSpPr txBox="1"/>
            <p:nvPr/>
          </p:nvSpPr>
          <p:spPr>
            <a:xfrm>
              <a:off x="15167162" y="2956347"/>
              <a:ext cx="1045081" cy="588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2020</a:t>
              </a:r>
            </a:p>
          </p:txBody>
        </p:sp>
        <p:sp>
          <p:nvSpPr>
            <p:cNvPr id="276" name="鼎石成立"/>
            <p:cNvSpPr txBox="1"/>
            <p:nvPr/>
          </p:nvSpPr>
          <p:spPr>
            <a:xfrm>
              <a:off x="15038830" y="150657"/>
              <a:ext cx="1301745" cy="4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500"/>
              </a:lvl1pPr>
            </a:lstStyle>
            <a:p>
              <a:r>
                <a:rPr sz="1250"/>
                <a:t>鼎石成立</a:t>
              </a:r>
            </a:p>
          </p:txBody>
        </p:sp>
        <p:sp>
          <p:nvSpPr>
            <p:cNvPr id="277" name="Line"/>
            <p:cNvSpPr/>
            <p:nvPr/>
          </p:nvSpPr>
          <p:spPr>
            <a:xfrm flipV="1">
              <a:off x="17655005" y="2560052"/>
              <a:ext cx="1" cy="1452824"/>
            </a:xfrm>
            <a:prstGeom prst="line">
              <a:avLst/>
            </a:prstGeom>
            <a:noFill/>
            <a:ln w="63500" cap="flat">
              <a:solidFill>
                <a:schemeClr val="accent1">
                  <a:lumOff val="-10039"/>
                </a:schemeClr>
              </a:solidFill>
              <a:custDash>
                <a:ds d="600000" sp="600000"/>
              </a:custDash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900"/>
            </a:p>
          </p:txBody>
        </p:sp>
        <p:sp>
          <p:nvSpPr>
            <p:cNvPr id="278" name="2021"/>
            <p:cNvSpPr txBox="1"/>
            <p:nvPr/>
          </p:nvSpPr>
          <p:spPr>
            <a:xfrm>
              <a:off x="17158611" y="1653578"/>
              <a:ext cx="1045081" cy="588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rPr sz="900"/>
                <a:t>2021</a:t>
              </a:r>
            </a:p>
          </p:txBody>
        </p:sp>
        <p:sp>
          <p:nvSpPr>
            <p:cNvPr id="279" name="StarRocks发布…"/>
            <p:cNvSpPr txBox="1"/>
            <p:nvPr/>
          </p:nvSpPr>
          <p:spPr>
            <a:xfrm>
              <a:off x="17030512" y="4398658"/>
              <a:ext cx="3406957" cy="12600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500"/>
              </a:pPr>
              <a:r>
                <a:rPr sz="1250"/>
                <a:t>StarRocks发布</a:t>
              </a:r>
            </a:p>
            <a:p>
              <a:pPr>
                <a:defRPr sz="2000"/>
              </a:pPr>
              <a:r>
                <a:rPr sz="1000"/>
                <a:t>向量化、CBO、高效更新模型</a:t>
              </a:r>
            </a:p>
            <a:p>
              <a:pPr>
                <a:defRPr sz="2000"/>
              </a:pPr>
              <a:r>
                <a:rPr sz="1000"/>
                <a:t>源代码开放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Doris</a:t>
            </a:r>
            <a:r>
              <a:rPr lang="zh-CN" altLang="en-US" dirty="0" smtClean="0"/>
              <a:t>发展历程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34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Table"/>
          <p:cNvGraphicFramePr/>
          <p:nvPr>
            <p:extLst/>
          </p:nvPr>
        </p:nvGraphicFramePr>
        <p:xfrm>
          <a:off x="860844" y="737874"/>
          <a:ext cx="10470311" cy="4506753"/>
        </p:xfrm>
        <a:graphic>
          <a:graphicData uri="http://schemas.openxmlformats.org/drawingml/2006/table">
            <a:tbl>
              <a:tblPr firstRow="1"/>
              <a:tblGrid>
                <a:gridCol w="2264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 b="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Apache Doris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StarRocks社区版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StarRocks企业版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现代化MPP架构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
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标准SQL语言支持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实时聚合表技术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现代化物化视图技术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完善的质量保证体系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可视化运维管理平台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主流BI工具兼容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8E8E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900" dirty="0"/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技术支持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社区技术支持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共享社区技术支持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8E8E8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b="1" dirty="0" err="1">
                          <a:solidFill>
                            <a:srgbClr val="408394"/>
                          </a:solidFill>
                          <a:latin typeface="+mj-lt"/>
                          <a:ea typeface="+mj-ea"/>
                          <a:cs typeface="+mj-cs"/>
                        </a:rPr>
                        <a:t>专属专业技术支持</a:t>
                      </a:r>
                      <a:endParaRPr sz="1200" b="1" dirty="0">
                        <a:solidFill>
                          <a:srgbClr val="408394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635000" marR="635000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费用模式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dirty="0" err="1">
                          <a:solidFill>
                            <a:srgbClr val="333333"/>
                          </a:solidFill>
                          <a:latin typeface="+mj-lt"/>
                          <a:ea typeface="+mj-ea"/>
                          <a:cs typeface="+mj-cs"/>
                        </a:rPr>
                        <a:t>免费</a:t>
                      </a:r>
                      <a:endParaRPr sz="1200" dirty="0">
                        <a:solidFill>
                          <a:srgbClr val="333333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b="1">
                          <a:solidFill>
                            <a:srgbClr val="408394"/>
                          </a:solidFill>
                          <a:latin typeface="+mj-lt"/>
                          <a:ea typeface="+mj-ea"/>
                          <a:cs typeface="+mj-cs"/>
                        </a:rPr>
                        <a:t>免费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0" marR="635000" algn="ctr">
                        <a:lnSpc>
                          <a:spcPct val="100000"/>
                        </a:lnSpc>
                        <a:defRPr sz="1800"/>
                      </a:pPr>
                      <a:r>
                        <a:rPr sz="1200" b="1" dirty="0" err="1">
                          <a:solidFill>
                            <a:srgbClr val="408394"/>
                          </a:solidFill>
                          <a:latin typeface="+mj-lt"/>
                          <a:ea typeface="+mj-ea"/>
                          <a:cs typeface="+mj-cs"/>
                        </a:rPr>
                        <a:t>付费</a:t>
                      </a:r>
                      <a:endParaRPr sz="1200" b="1" dirty="0">
                        <a:solidFill>
                          <a:srgbClr val="408394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EBEBEB"/>
                      </a:solidFill>
                      <a:miter lim="400000"/>
                    </a:lnT>
                    <a:lnB w="254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40" name="Approved"/>
          <p:cNvSpPr/>
          <p:nvPr/>
        </p:nvSpPr>
        <p:spPr>
          <a:xfrm>
            <a:off x="4490720" y="2281716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1" name="Approved"/>
          <p:cNvSpPr/>
          <p:nvPr/>
        </p:nvSpPr>
        <p:spPr>
          <a:xfrm>
            <a:off x="4490720" y="2721558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2" name="Approved"/>
          <p:cNvSpPr/>
          <p:nvPr/>
        </p:nvSpPr>
        <p:spPr>
          <a:xfrm>
            <a:off x="4490720" y="3162947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3" name="Approved"/>
          <p:cNvSpPr/>
          <p:nvPr/>
        </p:nvSpPr>
        <p:spPr>
          <a:xfrm>
            <a:off x="7233950" y="2275366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4" name="Approved"/>
          <p:cNvSpPr/>
          <p:nvPr/>
        </p:nvSpPr>
        <p:spPr>
          <a:xfrm>
            <a:off x="7233950" y="2715208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5" name="Approved"/>
          <p:cNvSpPr/>
          <p:nvPr/>
        </p:nvSpPr>
        <p:spPr>
          <a:xfrm>
            <a:off x="7233950" y="3156597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6" name="Approved"/>
          <p:cNvSpPr/>
          <p:nvPr/>
        </p:nvSpPr>
        <p:spPr>
          <a:xfrm>
            <a:off x="7233950" y="3601877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8" name="Approved"/>
          <p:cNvSpPr/>
          <p:nvPr/>
        </p:nvSpPr>
        <p:spPr>
          <a:xfrm>
            <a:off x="9913679" y="2281716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49" name="Approved"/>
          <p:cNvSpPr/>
          <p:nvPr/>
        </p:nvSpPr>
        <p:spPr>
          <a:xfrm>
            <a:off x="9913680" y="2721558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0" name="Approved"/>
          <p:cNvSpPr/>
          <p:nvPr/>
        </p:nvSpPr>
        <p:spPr>
          <a:xfrm>
            <a:off x="9913680" y="3180679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1" name="Approved"/>
          <p:cNvSpPr/>
          <p:nvPr/>
        </p:nvSpPr>
        <p:spPr>
          <a:xfrm>
            <a:off x="9913679" y="3638950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2" name="Approved"/>
          <p:cNvSpPr/>
          <p:nvPr/>
        </p:nvSpPr>
        <p:spPr>
          <a:xfrm>
            <a:off x="9913679" y="4079643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3" name="Approved"/>
          <p:cNvSpPr/>
          <p:nvPr/>
        </p:nvSpPr>
        <p:spPr>
          <a:xfrm>
            <a:off x="4490720" y="3597675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4" name="Approved"/>
          <p:cNvSpPr/>
          <p:nvPr/>
        </p:nvSpPr>
        <p:spPr>
          <a:xfrm>
            <a:off x="4490720" y="1865084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5" name="Approved"/>
          <p:cNvSpPr/>
          <p:nvPr/>
        </p:nvSpPr>
        <p:spPr>
          <a:xfrm>
            <a:off x="4490720" y="1445508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55555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6" name="Approved"/>
          <p:cNvSpPr/>
          <p:nvPr/>
        </p:nvSpPr>
        <p:spPr>
          <a:xfrm>
            <a:off x="7233950" y="1865084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7" name="Approved"/>
          <p:cNvSpPr/>
          <p:nvPr/>
        </p:nvSpPr>
        <p:spPr>
          <a:xfrm>
            <a:off x="7233950" y="1394135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8" name="Approved"/>
          <p:cNvSpPr/>
          <p:nvPr/>
        </p:nvSpPr>
        <p:spPr>
          <a:xfrm>
            <a:off x="9913679" y="1865084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759" name="Approved"/>
          <p:cNvSpPr/>
          <p:nvPr/>
        </p:nvSpPr>
        <p:spPr>
          <a:xfrm>
            <a:off x="9913679" y="1394135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FFBC00"/>
          </a:solidFill>
          <a:ln w="12700">
            <a:miter lim="400000"/>
          </a:ln>
        </p:spPr>
        <p:txBody>
          <a:bodyPr lIns="0" tIns="0" rIns="0" bIns="0"/>
          <a:lstStyle/>
          <a:p>
            <a:endParaRPr sz="9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</a:t>
            </a:r>
            <a:r>
              <a:rPr lang="en-US" altLang="zh-CN" dirty="0" err="1" smtClean="0"/>
              <a:t>doris</a:t>
            </a:r>
            <a:r>
              <a:rPr lang="zh-CN" altLang="en-US" dirty="0" smtClean="0"/>
              <a:t>版本对比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60844" y="5678629"/>
            <a:ext cx="10470311" cy="8662"/>
          </a:xfrm>
          <a:prstGeom prst="line">
            <a:avLst/>
          </a:prstGeom>
          <a:ln w="28575">
            <a:solidFill>
              <a:srgbClr val="EBE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13164" y="527696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Licence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096402" y="5268415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apache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6848448" y="5276962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elestic</a:t>
            </a:r>
            <a:endParaRPr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321020" y="5974100"/>
            <a:ext cx="1154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目前我们跟对方合作良好</a:t>
            </a:r>
            <a:r>
              <a:rPr lang="zh-CN" altLang="en-US" dirty="0" smtClean="0"/>
              <a:t>，通过</a:t>
            </a:r>
            <a:r>
              <a:rPr lang="zh-CN" altLang="en-US" dirty="0"/>
              <a:t>参与</a:t>
            </a:r>
            <a:r>
              <a:rPr lang="en-US" altLang="zh-CN" dirty="0"/>
              <a:t>meetup</a:t>
            </a:r>
            <a:r>
              <a:rPr lang="zh-CN" altLang="en-US" dirty="0"/>
              <a:t>方式、公有云共建等维系良好</a:t>
            </a:r>
            <a:r>
              <a:rPr lang="zh-CN" altLang="en-US" dirty="0" smtClean="0"/>
              <a:t>关系，对方愿意提供一些免费的</a:t>
            </a:r>
            <a:r>
              <a:rPr lang="en-US" altLang="zh-CN" dirty="0" smtClean="0"/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15894713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045149" y="1318453"/>
            <a:ext cx="2492188" cy="4464699"/>
          </a:xfrm>
          <a:prstGeom prst="rect">
            <a:avLst/>
          </a:prstGeom>
          <a:solidFill>
            <a:srgbClr val="E94D37"/>
          </a:solidFill>
          <a:ln w="12700" cap="flat" cmpd="sng" algn="ctr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Century Gothic"/>
              <a:ea typeface="微软雅黑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75294" y="2064005"/>
            <a:ext cx="2290119" cy="66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rgbClr val="FFFFFF"/>
                </a:solidFill>
                <a:latin typeface="Century Gothic"/>
                <a:ea typeface="微软雅黑"/>
              </a:rPr>
              <a:t>ES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</a:endParaRPr>
          </a:p>
        </p:txBody>
      </p:sp>
      <p:cxnSp>
        <p:nvCxnSpPr>
          <p:cNvPr id="29" name="直接连接符 29"/>
          <p:cNvCxnSpPr/>
          <p:nvPr/>
        </p:nvCxnSpPr>
        <p:spPr>
          <a:xfrm>
            <a:off x="1036822" y="2767826"/>
            <a:ext cx="2484991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3537337" y="1318452"/>
            <a:ext cx="2492188" cy="44646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</a:endParaRPr>
          </a:p>
        </p:txBody>
      </p:sp>
      <p:cxnSp>
        <p:nvCxnSpPr>
          <p:cNvPr id="34" name="直接连接符 16"/>
          <p:cNvCxnSpPr/>
          <p:nvPr/>
        </p:nvCxnSpPr>
        <p:spPr>
          <a:xfrm>
            <a:off x="3529011" y="2767826"/>
            <a:ext cx="2484991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38" name="矩形 37"/>
          <p:cNvSpPr/>
          <p:nvPr/>
        </p:nvSpPr>
        <p:spPr>
          <a:xfrm>
            <a:off x="6029525" y="1318450"/>
            <a:ext cx="2492188" cy="4464699"/>
          </a:xfrm>
          <a:prstGeom prst="rect">
            <a:avLst/>
          </a:prstGeom>
          <a:solidFill>
            <a:srgbClr val="ED5C6F"/>
          </a:solidFill>
          <a:ln w="12700" cap="flat" cmpd="sng" algn="ctr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Century Gothic"/>
              <a:ea typeface="微软雅黑"/>
              <a:cs typeface="+mn-cs"/>
            </a:endParaRPr>
          </a:p>
        </p:txBody>
      </p:sp>
      <p:cxnSp>
        <p:nvCxnSpPr>
          <p:cNvPr id="40" name="直接连接符 16"/>
          <p:cNvCxnSpPr/>
          <p:nvPr/>
        </p:nvCxnSpPr>
        <p:spPr>
          <a:xfrm>
            <a:off x="6035592" y="2767826"/>
            <a:ext cx="2484991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6211012" y="2064005"/>
            <a:ext cx="2290119" cy="66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rPr>
              <a:t>ClickHouse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521713" y="1318449"/>
            <a:ext cx="2492188" cy="44646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>
            <a:reflection blurRad="6350" stA="52000" endA="300" endPos="3500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</a:endParaRPr>
          </a:p>
        </p:txBody>
      </p:sp>
      <p:cxnSp>
        <p:nvCxnSpPr>
          <p:cNvPr id="46" name="直接连接符 16"/>
          <p:cNvCxnSpPr/>
          <p:nvPr/>
        </p:nvCxnSpPr>
        <p:spPr>
          <a:xfrm>
            <a:off x="8520583" y="2767826"/>
            <a:ext cx="2484991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47" name="矩形 46"/>
          <p:cNvSpPr/>
          <p:nvPr/>
        </p:nvSpPr>
        <p:spPr>
          <a:xfrm>
            <a:off x="8703200" y="2064005"/>
            <a:ext cx="2290119" cy="661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46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</a:rPr>
              <a:t>Presto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65" y="1640185"/>
            <a:ext cx="658232" cy="56500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92" y="1592592"/>
            <a:ext cx="732577" cy="69438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54" y="1674380"/>
            <a:ext cx="530811" cy="530811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463918" y="2867293"/>
            <a:ext cx="8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特性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463918" y="3861067"/>
            <a:ext cx="110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使用情况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47" y="2895968"/>
            <a:ext cx="253000" cy="2530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2" y="3898700"/>
            <a:ext cx="207211" cy="2072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0639" y="4094412"/>
            <a:ext cx="198521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物理机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/K8S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容器化部署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规模：最大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场景：日志类、搜索速度要求高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版本：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5.4 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为主，最新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7.6</a:t>
            </a: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跨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机房备份方案的改造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359747" y="3141540"/>
            <a:ext cx="2253602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支持全文检索，文本分词、同义词等搜索场景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近实时、高性能、横向扩展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933878" y="2875938"/>
            <a:ext cx="8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特性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933877" y="3792907"/>
            <a:ext cx="110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使用情况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07" y="2904613"/>
            <a:ext cx="253000" cy="25300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1" y="3830540"/>
            <a:ext cx="207211" cy="207211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3829706" y="4062358"/>
            <a:ext cx="198521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业务：财务数据的预聚合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机部署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规模：小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829707" y="3150185"/>
            <a:ext cx="225360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预聚合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426066" y="2900823"/>
            <a:ext cx="8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特性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95" y="2929498"/>
            <a:ext cx="253000" cy="25300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321895" y="3175070"/>
            <a:ext cx="22536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支持数十亿级高性能的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MPP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398616" y="3721567"/>
            <a:ext cx="110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使用情况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40" y="3759200"/>
            <a:ext cx="207211" cy="207211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6305337" y="3994668"/>
            <a:ext cx="198521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物理机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/K8S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容器化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部署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规模：中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870301" y="2880545"/>
            <a:ext cx="87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特性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0" y="2909220"/>
            <a:ext cx="253000" cy="253000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8766130" y="3154792"/>
            <a:ext cx="22536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无需同步数据，直连大数据平台便捷的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OLAP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引擎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8857218" y="3710601"/>
            <a:ext cx="110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使用情况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42" y="3748234"/>
            <a:ext cx="207211" cy="207211"/>
          </a:xfrm>
          <a:prstGeom prst="rect">
            <a:avLst/>
          </a:prstGeom>
        </p:spPr>
      </p:pic>
      <p:sp>
        <p:nvSpPr>
          <p:cNvPr id="123" name="文本框 122"/>
          <p:cNvSpPr txBox="1"/>
          <p:nvPr/>
        </p:nvSpPr>
        <p:spPr>
          <a:xfrm>
            <a:off x="8749573" y="4029344"/>
            <a:ext cx="198521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yarn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的实现改造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用于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hive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数据的查询</a:t>
            </a:r>
            <a:endParaRPr kumimoji="1" lang="en-US" altLang="zh-CN" sz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规模：大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组件的使用</a:t>
            </a:r>
            <a:endParaRPr lang="zh-CN" altLang="en-US" dirty="0"/>
          </a:p>
        </p:txBody>
      </p:sp>
      <p:pic>
        <p:nvPicPr>
          <p:cNvPr id="1026" name="Picture 2" descr="https://gimg2.baidu.com/image_search/src=http%3A%2F%2F5b0988e595225.cdn.sohucs.com%2Fimages%2F20190531%2F03b92675de4746b7bb52767d8a8ae25d.jpeg&amp;refer=http%3A%2F%2F5b0988e595225.cdn.sohucs.com&amp;app=2002&amp;size=f9999,10000&amp;q=a80&amp;n=0&amp;g=0n&amp;fmt=jpeg?sec=1633522906&amp;t=af9448616d4352ef415e902e6cbdd73e"/>
          <p:cNvPicPr>
            <a:picLocks noChangeAspect="1" noChangeArrowheads="1"/>
          </p:cNvPicPr>
          <p:nvPr/>
        </p:nvPicPr>
        <p:blipFill>
          <a:blip r:embed="rId8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22" b="99194" l="741" r="97315">
                        <a14:foregroundMark x1="68704" y1="45665" x2="68704" y2="45665"/>
                        <a14:foregroundMark x1="97407" y1="50403" x2="97407" y2="50403"/>
                        <a14:foregroundMark x1="81204" y1="18851" x2="81204" y2="18851"/>
                        <a14:foregroundMark x1="30000" y1="6956" x2="30000" y2="6956"/>
                        <a14:foregroundMark x1="42315" y1="9375" x2="42315" y2="9375"/>
                        <a14:foregroundMark x1="33611" y1="55948" x2="33611" y2="55948"/>
                        <a14:foregroundMark x1="8796" y1="42540" x2="8796" y2="42540"/>
                        <a14:foregroundMark x1="29722" y1="85887" x2="29722" y2="85887"/>
                        <a14:foregroundMark x1="29537" y1="2722" x2="29537" y2="2722"/>
                        <a14:foregroundMark x1="32778" y1="71673" x2="32778" y2="71673"/>
                        <a14:foregroundMark x1="37500" y1="72782" x2="37500" y2="72782"/>
                        <a14:foregroundMark x1="44907" y1="73185" x2="44907" y2="73185"/>
                        <a14:foregroundMark x1="47222" y1="73185" x2="47222" y2="73185"/>
                        <a14:foregroundMark x1="51667" y1="72177" x2="51667" y2="72177"/>
                        <a14:foregroundMark x1="58889" y1="73085" x2="58889" y2="73085"/>
                        <a14:foregroundMark x1="62963" y1="72480" x2="62963" y2="72480"/>
                        <a14:foregroundMark x1="67407" y1="72782" x2="67407" y2="72782"/>
                        <a14:foregroundMark x1="72130" y1="72883" x2="72130" y2="72883"/>
                        <a14:foregroundMark x1="74259" y1="72782" x2="74259" y2="72782"/>
                        <a14:foregroundMark x1="74259" y1="71573" x2="74259" y2="71573"/>
                        <a14:foregroundMark x1="76296" y1="73589" x2="76296" y2="73589"/>
                        <a14:backgroundMark x1="33148" y1="73286" x2="33148" y2="73286"/>
                        <a14:backgroundMark x1="39259" y1="74798" x2="39259" y2="74798"/>
                        <a14:backgroundMark x1="43611" y1="75605" x2="43611" y2="75605"/>
                        <a14:backgroundMark x1="57500" y1="73589" x2="57500" y2="73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29" y="1470293"/>
            <a:ext cx="1148617" cy="10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81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现有业务场景的痛点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2943" y="940694"/>
            <a:ext cx="7366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通过内部容器化建设，组件交付能力提升明显，但还有一些痛点问题期待解决。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09917" y="1769956"/>
            <a:ext cx="3101216" cy="42683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 bwMode="auto">
          <a:xfrm>
            <a:off x="1462918" y="1499332"/>
            <a:ext cx="1395214" cy="5163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 bwMode="auto">
          <a:xfrm>
            <a:off x="3944070" y="1773326"/>
            <a:ext cx="3101217" cy="42683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 bwMode="auto">
          <a:xfrm>
            <a:off x="4797071" y="1499332"/>
            <a:ext cx="1395214" cy="51635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924672" y="1533116"/>
            <a:ext cx="141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 smtClean="0">
                <a:solidFill>
                  <a:schemeClr val="bg1"/>
                </a:solidFill>
                <a:latin typeface="+mj-ea"/>
                <a:ea typeface="+mj-ea"/>
              </a:rPr>
              <a:t>Clickhouse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52776" y="1570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ES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512819" y="1773326"/>
            <a:ext cx="3101217" cy="42683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 bwMode="auto">
          <a:xfrm>
            <a:off x="8447883" y="1570693"/>
            <a:ext cx="1395214" cy="51635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745777" y="1620613"/>
            <a:ext cx="79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Presto</a:t>
            </a:r>
            <a:endParaRPr kumimoji="1"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834037" y="2139288"/>
            <a:ext cx="273537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各个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版本兼容性差，很难推动业务侧进行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升级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版本升级工作量大，风险高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性能好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整体成本高，性价比比较容易被质疑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一些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OLAP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场景也使用了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进行实现，不一定是理想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方案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如何提供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高可用的数据服务的方案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选型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公共集群管理难度高，容易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牵一发而动全身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126991" y="2134146"/>
            <a:ext cx="2735373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使用门槛高：不支持标准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sql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，作分片后关联需注意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SQL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写法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并发能力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差，</a:t>
            </a: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join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不理想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分片数据无法自动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rebalance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高写入下，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zk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容易被挑战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文档、技术支持的难度高，有问题解决周期长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版本稳定性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一般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运维成本高，故障恢复难度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高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编译是个挑战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7742817" y="2160223"/>
            <a:ext cx="2735373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on yarn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版本为定制化版本，版本升级难度高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资源分配固定，难以实现超卖</a:t>
            </a: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如何在小集群模式提高资源使用率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238125" indent="-238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presto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、</a:t>
            </a:r>
            <a:r>
              <a:rPr lang="en-US" altLang="zh-CN" sz="1400" dirty="0" err="1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trino</a:t>
            </a:r>
            <a:r>
              <a:rPr lang="zh-CN" altLang="en-US" sz="1400" dirty="0" smtClean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选谁</a:t>
            </a:r>
            <a:endPara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28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1134207" y="1194018"/>
            <a:ext cx="1269772" cy="1435946"/>
            <a:chOff x="4603874" y="1557586"/>
            <a:chExt cx="1414257" cy="1599339"/>
          </a:xfrm>
        </p:grpSpPr>
        <p:sp>
          <p:nvSpPr>
            <p:cNvPr id="5" name="六边形 4"/>
            <p:cNvSpPr/>
            <p:nvPr/>
          </p:nvSpPr>
          <p:spPr>
            <a:xfrm rot="5400000">
              <a:off x="4511333" y="1650127"/>
              <a:ext cx="1599339" cy="1414257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5"/>
            </a:p>
          </p:txBody>
        </p:sp>
        <p:sp>
          <p:nvSpPr>
            <p:cNvPr id="6" name="Freeform 357"/>
            <p:cNvSpPr>
              <a:spLocks noChangeAspect="1" noEditPoints="1"/>
            </p:cNvSpPr>
            <p:nvPr/>
          </p:nvSpPr>
          <p:spPr bwMode="auto">
            <a:xfrm>
              <a:off x="4894938" y="2090517"/>
              <a:ext cx="783472" cy="555104"/>
            </a:xfrm>
            <a:custGeom>
              <a:avLst/>
              <a:gdLst>
                <a:gd name="T0" fmla="*/ 47 w 94"/>
                <a:gd name="T1" fmla="*/ 17 h 67"/>
                <a:gd name="T2" fmla="*/ 31 w 94"/>
                <a:gd name="T3" fmla="*/ 33 h 67"/>
                <a:gd name="T4" fmla="*/ 47 w 94"/>
                <a:gd name="T5" fmla="*/ 49 h 67"/>
                <a:gd name="T6" fmla="*/ 63 w 94"/>
                <a:gd name="T7" fmla="*/ 33 h 67"/>
                <a:gd name="T8" fmla="*/ 47 w 94"/>
                <a:gd name="T9" fmla="*/ 17 h 67"/>
                <a:gd name="T10" fmla="*/ 71 w 94"/>
                <a:gd name="T11" fmla="*/ 10 h 67"/>
                <a:gd name="T12" fmla="*/ 65 w 94"/>
                <a:gd name="T13" fmla="*/ 15 h 67"/>
                <a:gd name="T14" fmla="*/ 72 w 94"/>
                <a:gd name="T15" fmla="*/ 33 h 67"/>
                <a:gd name="T16" fmla="*/ 65 w 94"/>
                <a:gd name="T17" fmla="*/ 51 h 67"/>
                <a:gd name="T18" fmla="*/ 71 w 94"/>
                <a:gd name="T19" fmla="*/ 57 h 67"/>
                <a:gd name="T20" fmla="*/ 80 w 94"/>
                <a:gd name="T21" fmla="*/ 33 h 67"/>
                <a:gd name="T22" fmla="*/ 71 w 94"/>
                <a:gd name="T23" fmla="*/ 10 h 67"/>
                <a:gd name="T24" fmla="*/ 81 w 94"/>
                <a:gd name="T25" fmla="*/ 0 h 67"/>
                <a:gd name="T26" fmla="*/ 75 w 94"/>
                <a:gd name="T27" fmla="*/ 5 h 67"/>
                <a:gd name="T28" fmla="*/ 86 w 94"/>
                <a:gd name="T29" fmla="*/ 33 h 67"/>
                <a:gd name="T30" fmla="*/ 75 w 94"/>
                <a:gd name="T31" fmla="*/ 61 h 67"/>
                <a:gd name="T32" fmla="*/ 81 w 94"/>
                <a:gd name="T33" fmla="*/ 67 h 67"/>
                <a:gd name="T34" fmla="*/ 94 w 94"/>
                <a:gd name="T35" fmla="*/ 33 h 67"/>
                <a:gd name="T36" fmla="*/ 81 w 94"/>
                <a:gd name="T37" fmla="*/ 0 h 67"/>
                <a:gd name="T38" fmla="*/ 24 w 94"/>
                <a:gd name="T39" fmla="*/ 10 h 67"/>
                <a:gd name="T40" fmla="*/ 14 w 94"/>
                <a:gd name="T41" fmla="*/ 33 h 67"/>
                <a:gd name="T42" fmla="*/ 24 w 94"/>
                <a:gd name="T43" fmla="*/ 57 h 67"/>
                <a:gd name="T44" fmla="*/ 30 w 94"/>
                <a:gd name="T45" fmla="*/ 51 h 67"/>
                <a:gd name="T46" fmla="*/ 22 w 94"/>
                <a:gd name="T47" fmla="*/ 33 h 67"/>
                <a:gd name="T48" fmla="*/ 30 w 94"/>
                <a:gd name="T49" fmla="*/ 15 h 67"/>
                <a:gd name="T50" fmla="*/ 24 w 94"/>
                <a:gd name="T51" fmla="*/ 10 h 67"/>
                <a:gd name="T52" fmla="*/ 19 w 94"/>
                <a:gd name="T53" fmla="*/ 5 h 67"/>
                <a:gd name="T54" fmla="*/ 14 w 94"/>
                <a:gd name="T55" fmla="*/ 0 h 67"/>
                <a:gd name="T56" fmla="*/ 0 w 94"/>
                <a:gd name="T57" fmla="*/ 33 h 67"/>
                <a:gd name="T58" fmla="*/ 14 w 94"/>
                <a:gd name="T59" fmla="*/ 67 h 67"/>
                <a:gd name="T60" fmla="*/ 19 w 94"/>
                <a:gd name="T61" fmla="*/ 61 h 67"/>
                <a:gd name="T62" fmla="*/ 8 w 94"/>
                <a:gd name="T63" fmla="*/ 33 h 67"/>
                <a:gd name="T64" fmla="*/ 19 w 94"/>
                <a:gd name="T65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67">
                  <a:moveTo>
                    <a:pt x="47" y="17"/>
                  </a:moveTo>
                  <a:cubicBezTo>
                    <a:pt x="38" y="17"/>
                    <a:pt x="31" y="24"/>
                    <a:pt x="31" y="33"/>
                  </a:cubicBezTo>
                  <a:cubicBezTo>
                    <a:pt x="31" y="42"/>
                    <a:pt x="38" y="49"/>
                    <a:pt x="47" y="49"/>
                  </a:cubicBezTo>
                  <a:cubicBezTo>
                    <a:pt x="56" y="49"/>
                    <a:pt x="63" y="42"/>
                    <a:pt x="63" y="33"/>
                  </a:cubicBezTo>
                  <a:cubicBezTo>
                    <a:pt x="63" y="24"/>
                    <a:pt x="56" y="17"/>
                    <a:pt x="47" y="17"/>
                  </a:cubicBezTo>
                  <a:close/>
                  <a:moveTo>
                    <a:pt x="71" y="1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9" y="20"/>
                    <a:pt x="72" y="26"/>
                    <a:pt x="72" y="33"/>
                  </a:cubicBezTo>
                  <a:cubicBezTo>
                    <a:pt x="72" y="40"/>
                    <a:pt x="69" y="46"/>
                    <a:pt x="65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7" y="50"/>
                    <a:pt x="80" y="42"/>
                    <a:pt x="80" y="33"/>
                  </a:cubicBezTo>
                  <a:cubicBezTo>
                    <a:pt x="80" y="24"/>
                    <a:pt x="77" y="16"/>
                    <a:pt x="71" y="10"/>
                  </a:cubicBezTo>
                  <a:close/>
                  <a:moveTo>
                    <a:pt x="81" y="0"/>
                  </a:moveTo>
                  <a:cubicBezTo>
                    <a:pt x="75" y="5"/>
                    <a:pt x="75" y="5"/>
                    <a:pt x="75" y="5"/>
                  </a:cubicBezTo>
                  <a:cubicBezTo>
                    <a:pt x="82" y="13"/>
                    <a:pt x="86" y="22"/>
                    <a:pt x="86" y="33"/>
                  </a:cubicBezTo>
                  <a:cubicBezTo>
                    <a:pt x="86" y="44"/>
                    <a:pt x="82" y="54"/>
                    <a:pt x="75" y="61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9" y="58"/>
                    <a:pt x="94" y="46"/>
                    <a:pt x="94" y="33"/>
                  </a:cubicBezTo>
                  <a:cubicBezTo>
                    <a:pt x="94" y="20"/>
                    <a:pt x="89" y="8"/>
                    <a:pt x="81" y="0"/>
                  </a:cubicBezTo>
                  <a:close/>
                  <a:moveTo>
                    <a:pt x="24" y="10"/>
                  </a:moveTo>
                  <a:cubicBezTo>
                    <a:pt x="18" y="16"/>
                    <a:pt x="14" y="24"/>
                    <a:pt x="14" y="33"/>
                  </a:cubicBezTo>
                  <a:cubicBezTo>
                    <a:pt x="14" y="42"/>
                    <a:pt x="18" y="50"/>
                    <a:pt x="24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5" y="46"/>
                    <a:pt x="22" y="40"/>
                    <a:pt x="22" y="33"/>
                  </a:cubicBezTo>
                  <a:cubicBezTo>
                    <a:pt x="22" y="26"/>
                    <a:pt x="25" y="20"/>
                    <a:pt x="30" y="15"/>
                  </a:cubicBezTo>
                  <a:lnTo>
                    <a:pt x="24" y="10"/>
                  </a:lnTo>
                  <a:close/>
                  <a:moveTo>
                    <a:pt x="19" y="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8"/>
                    <a:pt x="0" y="20"/>
                    <a:pt x="0" y="33"/>
                  </a:cubicBezTo>
                  <a:cubicBezTo>
                    <a:pt x="0" y="46"/>
                    <a:pt x="5" y="58"/>
                    <a:pt x="14" y="6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2" y="54"/>
                    <a:pt x="8" y="44"/>
                    <a:pt x="8" y="33"/>
                  </a:cubicBezTo>
                  <a:cubicBezTo>
                    <a:pt x="8" y="22"/>
                    <a:pt x="12" y="12"/>
                    <a:pt x="19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9464" tIns="54733" rIns="109464" bIns="54733" numCol="1" anchor="t" anchorCtr="0" compatLnSpc="1"/>
            <a:lstStyle/>
            <a:p>
              <a:endParaRPr lang="zh-CN" altLang="en-US" sz="223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组合 9"/>
          <p:cNvGrpSpPr/>
          <p:nvPr/>
        </p:nvGrpSpPr>
        <p:grpSpPr>
          <a:xfrm>
            <a:off x="6444499" y="1194018"/>
            <a:ext cx="1269772" cy="1435946"/>
            <a:chOff x="6188049" y="1557586"/>
            <a:chExt cx="1414257" cy="1599339"/>
          </a:xfrm>
        </p:grpSpPr>
        <p:sp>
          <p:nvSpPr>
            <p:cNvPr id="8" name="六边形 7"/>
            <p:cNvSpPr/>
            <p:nvPr/>
          </p:nvSpPr>
          <p:spPr>
            <a:xfrm rot="5400000">
              <a:off x="6095508" y="1650127"/>
              <a:ext cx="1599339" cy="1414257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5"/>
            </a:p>
          </p:txBody>
        </p:sp>
        <p:sp>
          <p:nvSpPr>
            <p:cNvPr id="9" name="Freeform 359"/>
            <p:cNvSpPr>
              <a:spLocks noChangeAspect="1" noEditPoints="1"/>
            </p:cNvSpPr>
            <p:nvPr/>
          </p:nvSpPr>
          <p:spPr bwMode="auto">
            <a:xfrm>
              <a:off x="6663814" y="2005646"/>
              <a:ext cx="563407" cy="614725"/>
            </a:xfrm>
            <a:custGeom>
              <a:avLst/>
              <a:gdLst>
                <a:gd name="T0" fmla="*/ 144 w 177"/>
                <a:gd name="T1" fmla="*/ 61 h 222"/>
                <a:gd name="T2" fmla="*/ 144 w 177"/>
                <a:gd name="T3" fmla="*/ 222 h 222"/>
                <a:gd name="T4" fmla="*/ 177 w 177"/>
                <a:gd name="T5" fmla="*/ 222 h 222"/>
                <a:gd name="T6" fmla="*/ 177 w 177"/>
                <a:gd name="T7" fmla="*/ 61 h 222"/>
                <a:gd name="T8" fmla="*/ 144 w 177"/>
                <a:gd name="T9" fmla="*/ 61 h 222"/>
                <a:gd name="T10" fmla="*/ 96 w 177"/>
                <a:gd name="T11" fmla="*/ 222 h 222"/>
                <a:gd name="T12" fmla="*/ 130 w 177"/>
                <a:gd name="T13" fmla="*/ 222 h 222"/>
                <a:gd name="T14" fmla="*/ 130 w 177"/>
                <a:gd name="T15" fmla="*/ 90 h 222"/>
                <a:gd name="T16" fmla="*/ 96 w 177"/>
                <a:gd name="T17" fmla="*/ 90 h 222"/>
                <a:gd name="T18" fmla="*/ 96 w 177"/>
                <a:gd name="T19" fmla="*/ 222 h 222"/>
                <a:gd name="T20" fmla="*/ 47 w 177"/>
                <a:gd name="T21" fmla="*/ 222 h 222"/>
                <a:gd name="T22" fmla="*/ 80 w 177"/>
                <a:gd name="T23" fmla="*/ 222 h 222"/>
                <a:gd name="T24" fmla="*/ 80 w 177"/>
                <a:gd name="T25" fmla="*/ 0 h 222"/>
                <a:gd name="T26" fmla="*/ 47 w 177"/>
                <a:gd name="T27" fmla="*/ 0 h 222"/>
                <a:gd name="T28" fmla="*/ 47 w 177"/>
                <a:gd name="T29" fmla="*/ 222 h 222"/>
                <a:gd name="T30" fmla="*/ 0 w 177"/>
                <a:gd name="T31" fmla="*/ 222 h 222"/>
                <a:gd name="T32" fmla="*/ 33 w 177"/>
                <a:gd name="T33" fmla="*/ 222 h 222"/>
                <a:gd name="T34" fmla="*/ 33 w 177"/>
                <a:gd name="T35" fmla="*/ 139 h 222"/>
                <a:gd name="T36" fmla="*/ 0 w 177"/>
                <a:gd name="T37" fmla="*/ 139 h 222"/>
                <a:gd name="T38" fmla="*/ 0 w 177"/>
                <a:gd name="T3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222">
                  <a:moveTo>
                    <a:pt x="144" y="61"/>
                  </a:moveTo>
                  <a:lnTo>
                    <a:pt x="144" y="222"/>
                  </a:lnTo>
                  <a:lnTo>
                    <a:pt x="177" y="222"/>
                  </a:lnTo>
                  <a:lnTo>
                    <a:pt x="177" y="61"/>
                  </a:lnTo>
                  <a:lnTo>
                    <a:pt x="144" y="61"/>
                  </a:lnTo>
                  <a:close/>
                  <a:moveTo>
                    <a:pt x="96" y="222"/>
                  </a:moveTo>
                  <a:lnTo>
                    <a:pt x="130" y="222"/>
                  </a:lnTo>
                  <a:lnTo>
                    <a:pt x="130" y="90"/>
                  </a:lnTo>
                  <a:lnTo>
                    <a:pt x="96" y="90"/>
                  </a:lnTo>
                  <a:lnTo>
                    <a:pt x="96" y="222"/>
                  </a:lnTo>
                  <a:close/>
                  <a:moveTo>
                    <a:pt x="47" y="222"/>
                  </a:moveTo>
                  <a:lnTo>
                    <a:pt x="80" y="222"/>
                  </a:lnTo>
                  <a:lnTo>
                    <a:pt x="80" y="0"/>
                  </a:lnTo>
                  <a:lnTo>
                    <a:pt x="47" y="0"/>
                  </a:lnTo>
                  <a:lnTo>
                    <a:pt x="47" y="222"/>
                  </a:lnTo>
                  <a:close/>
                  <a:moveTo>
                    <a:pt x="0" y="222"/>
                  </a:moveTo>
                  <a:lnTo>
                    <a:pt x="33" y="222"/>
                  </a:lnTo>
                  <a:lnTo>
                    <a:pt x="33" y="139"/>
                  </a:lnTo>
                  <a:lnTo>
                    <a:pt x="0" y="139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9464" tIns="54733" rIns="109464" bIns="54733" numCol="1" anchor="t" anchorCtr="0" compatLnSpc="1"/>
            <a:lstStyle/>
            <a:p>
              <a:endParaRPr lang="zh-CN" altLang="en-US" sz="2235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组合 6"/>
          <p:cNvGrpSpPr/>
          <p:nvPr/>
        </p:nvGrpSpPr>
        <p:grpSpPr>
          <a:xfrm>
            <a:off x="6497699" y="3992827"/>
            <a:ext cx="1269772" cy="1435946"/>
            <a:chOff x="6188049" y="4293890"/>
            <a:chExt cx="1414257" cy="1599339"/>
          </a:xfrm>
        </p:grpSpPr>
        <p:sp>
          <p:nvSpPr>
            <p:cNvPr id="11" name="六边形 10"/>
            <p:cNvSpPr/>
            <p:nvPr/>
          </p:nvSpPr>
          <p:spPr>
            <a:xfrm rot="5400000">
              <a:off x="6095508" y="4386431"/>
              <a:ext cx="1599339" cy="1414257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5"/>
            </a:p>
          </p:txBody>
        </p:sp>
        <p:sp>
          <p:nvSpPr>
            <p:cNvPr id="12" name="Freeform 145"/>
            <p:cNvSpPr>
              <a:spLocks noChangeAspect="1" noEditPoints="1"/>
            </p:cNvSpPr>
            <p:nvPr/>
          </p:nvSpPr>
          <p:spPr bwMode="auto">
            <a:xfrm>
              <a:off x="6556876" y="4794197"/>
              <a:ext cx="670345" cy="669509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098" tIns="41049" rIns="82098" bIns="41049" numCol="1" anchor="t" anchorCtr="0" compatLnSpc="1"/>
            <a:lstStyle/>
            <a:p>
              <a:endParaRPr lang="zh-CN" altLang="en-US" sz="188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76"/>
          <p:cNvSpPr>
            <a:spLocks noChangeArrowheads="1"/>
          </p:cNvSpPr>
          <p:nvPr/>
        </p:nvSpPr>
        <p:spPr bwMode="auto">
          <a:xfrm>
            <a:off x="2950501" y="1194017"/>
            <a:ext cx="2242185" cy="3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r>
              <a:rPr lang="zh-CN" altLang="en-US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选型原则</a:t>
            </a:r>
            <a:endParaRPr lang="en-US" altLang="zh-CN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2903116" y="1564351"/>
            <a:ext cx="2905760" cy="183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核心能力足够强，短板不明显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工程质量高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大的问题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需求相应及时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可塑性强，长期发展潜力大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维门槛低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45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zh-CN" sz="12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直接连接符 12"/>
          <p:cNvSpPr>
            <a:spLocks noChangeShapeType="1"/>
          </p:cNvSpPr>
          <p:nvPr/>
        </p:nvSpPr>
        <p:spPr bwMode="auto">
          <a:xfrm flipH="1">
            <a:off x="2512760" y="2127664"/>
            <a:ext cx="230477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4"/>
          <p:cNvGrpSpPr/>
          <p:nvPr/>
        </p:nvGrpSpPr>
        <p:grpSpPr>
          <a:xfrm>
            <a:off x="1134208" y="3677774"/>
            <a:ext cx="1269772" cy="1435946"/>
            <a:chOff x="4603874" y="4293890"/>
            <a:chExt cx="1414257" cy="1599339"/>
          </a:xfrm>
        </p:grpSpPr>
        <p:sp>
          <p:nvSpPr>
            <p:cNvPr id="17" name="六边形 16"/>
            <p:cNvSpPr/>
            <p:nvPr/>
          </p:nvSpPr>
          <p:spPr>
            <a:xfrm rot="5400000">
              <a:off x="4511333" y="4386431"/>
              <a:ext cx="1599339" cy="1414257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65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5064413" y="4653930"/>
              <a:ext cx="493180" cy="909062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1566" tIns="30783" rIns="61566" bIns="30783" numCol="1" anchor="t" anchorCtr="0" compatLnSpc="1"/>
            <a:lstStyle/>
            <a:p>
              <a:endParaRPr lang="en-US" sz="15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76"/>
          <p:cNvSpPr>
            <a:spLocks noChangeArrowheads="1"/>
          </p:cNvSpPr>
          <p:nvPr/>
        </p:nvSpPr>
        <p:spPr bwMode="auto">
          <a:xfrm>
            <a:off x="8151889" y="1194018"/>
            <a:ext cx="2487930" cy="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评测方案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8151889" y="1507628"/>
            <a:ext cx="3409950" cy="21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常规组件间的标准测试集横向对比：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tpc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-ds/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tpc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-h/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/presto/apache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doris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中等规模的业务体验：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doris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公司内典型业务场景的需求评测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重点功能项的测试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76"/>
          <p:cNvSpPr>
            <a:spLocks noChangeArrowheads="1"/>
          </p:cNvSpPr>
          <p:nvPr/>
        </p:nvSpPr>
        <p:spPr bwMode="auto">
          <a:xfrm>
            <a:off x="2903173" y="3671917"/>
            <a:ext cx="2571162" cy="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r>
              <a:rPr lang="zh-CN" altLang="en-US" sz="1600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评估结论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2903116" y="4014018"/>
            <a:ext cx="3223260" cy="263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Doris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系列产品整体架构合理，维护简单；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Doris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系列产品处于高速发展期，整体版本更新快，社区活跃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StarRocks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向量化计算优化更深入，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Apache Doris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文档丰富程度上更胜一筹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两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款产品都出现过较严重的问题，都能及时修复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45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4" name="直接连接符 12"/>
          <p:cNvSpPr>
            <a:spLocks noChangeShapeType="1"/>
          </p:cNvSpPr>
          <p:nvPr/>
        </p:nvSpPr>
        <p:spPr bwMode="auto">
          <a:xfrm flipH="1">
            <a:off x="2512760" y="4350278"/>
            <a:ext cx="230477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76"/>
          <p:cNvSpPr>
            <a:spLocks noChangeArrowheads="1"/>
          </p:cNvSpPr>
          <p:nvPr/>
        </p:nvSpPr>
        <p:spPr bwMode="auto">
          <a:xfrm>
            <a:off x="8151889" y="3768193"/>
            <a:ext cx="2904490" cy="35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r>
              <a:rPr lang="zh-CN" altLang="en-US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选择</a:t>
            </a:r>
            <a:r>
              <a:rPr lang="en-US" altLang="zh-CN" b="1" dirty="0" err="1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StarRocks</a:t>
            </a:r>
            <a:r>
              <a:rPr lang="zh-CN" altLang="en-US" b="1" dirty="0" smtClean="0">
                <a:solidFill>
                  <a:srgbClr val="D7181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原因</a:t>
            </a:r>
            <a:endParaRPr lang="en-US" altLang="zh-CN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1889" y="4110458"/>
            <a:ext cx="3427095" cy="18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2090" tIns="41045" rIns="82090" bIns="41045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现阶段性能、稳定性占优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专业的支持团队、问题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需求相应很及时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强大的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web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系统，用户使用、运维特性很全面（商业版本）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双方有更多商务合作的空间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7" name="直接连接符 12"/>
          <p:cNvSpPr>
            <a:spLocks noChangeShapeType="1"/>
          </p:cNvSpPr>
          <p:nvPr/>
        </p:nvSpPr>
        <p:spPr bwMode="auto">
          <a:xfrm flipH="1">
            <a:off x="7814941" y="4367294"/>
            <a:ext cx="230477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直接连接符 12"/>
          <p:cNvSpPr>
            <a:spLocks noChangeShapeType="1"/>
          </p:cNvSpPr>
          <p:nvPr/>
        </p:nvSpPr>
        <p:spPr bwMode="auto">
          <a:xfrm flipH="1">
            <a:off x="7814941" y="2127664"/>
            <a:ext cx="230477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5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498566" y="160927"/>
            <a:ext cx="10515600" cy="672511"/>
          </a:xfrm>
        </p:spPr>
        <p:txBody>
          <a:bodyPr/>
          <a:lstStyle/>
          <a:p>
            <a:r>
              <a:rPr lang="zh-CN" altLang="en-US" dirty="0" smtClean="0"/>
              <a:t>评测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选型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498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标准测试集 </a:t>
            </a:r>
            <a:r>
              <a:rPr lang="en-US" altLang="zh-CN" dirty="0" smtClean="0"/>
              <a:t>- SSB – </a:t>
            </a:r>
            <a:r>
              <a:rPr lang="zh-CN" altLang="en-US" dirty="0" smtClean="0"/>
              <a:t>单表测试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42251"/>
            <a:ext cx="11855362" cy="46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6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1716</Words>
  <Application>Microsoft Office PowerPoint</Application>
  <PresentationFormat>宽屏</PresentationFormat>
  <Paragraphs>360</Paragraphs>
  <Slides>30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新細明體</vt:lpstr>
      <vt:lpstr>等线</vt:lpstr>
      <vt:lpstr>等线 Light</vt:lpstr>
      <vt:lpstr>方正兰亭黑_GBK</vt:lpstr>
      <vt:lpstr>黑体</vt:lpstr>
      <vt:lpstr>思源黑体</vt:lpstr>
      <vt:lpstr>宋体</vt:lpstr>
      <vt:lpstr>Microsoft YaHei</vt:lpstr>
      <vt:lpstr>Microsoft YaHei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Doris发展历程</vt:lpstr>
      <vt:lpstr>各种doris版本对比</vt:lpstr>
      <vt:lpstr>大数据OLAP组件的使用</vt:lpstr>
      <vt:lpstr>现有业务场景的痛点</vt:lpstr>
      <vt:lpstr>评测 &amp; 选型</vt:lpstr>
      <vt:lpstr>标准测试集 - SSB – 单表测试</vt:lpstr>
      <vt:lpstr>标准测试集 – SSB – 多表测试</vt:lpstr>
      <vt:lpstr>标准测试集 – TPCH – DorisDB vs Presto</vt:lpstr>
      <vt:lpstr>TPCH 标准测试集- TiDB对比测试</vt:lpstr>
      <vt:lpstr>StarRocks在顺丰场景下的应用</vt:lpstr>
      <vt:lpstr>PowerPoint 演示文稿</vt:lpstr>
      <vt:lpstr>特点</vt:lpstr>
      <vt:lpstr>架构</vt:lpstr>
      <vt:lpstr>向量化引擎</vt:lpstr>
      <vt:lpstr>列式存储</vt:lpstr>
      <vt:lpstr>基于SQL规则的优化（RBO）</vt:lpstr>
      <vt:lpstr>CBO查询优化器</vt:lpstr>
      <vt:lpstr>极简运维、弹性伸缩、高可靠</vt:lpstr>
      <vt:lpstr>开发/运维管理平台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PCSS：表设计</vt:lpstr>
      <vt:lpstr>其他业务场景</vt:lpstr>
      <vt:lpstr>PowerPoint 演示文稿</vt:lpstr>
    </vt:vector>
  </TitlesOfParts>
  <Company>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董念(DongNian)-顺丰科技技术集团</dc:creator>
  <cp:lastModifiedBy>SFUser</cp:lastModifiedBy>
  <cp:revision>153</cp:revision>
  <dcterms:created xsi:type="dcterms:W3CDTF">2021-04-08T06:09:07Z</dcterms:created>
  <dcterms:modified xsi:type="dcterms:W3CDTF">2021-10-20T08:45:05Z</dcterms:modified>
</cp:coreProperties>
</file>